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303" r:id="rId3"/>
    <p:sldId id="304" r:id="rId4"/>
    <p:sldId id="284" r:id="rId5"/>
    <p:sldId id="286" r:id="rId6"/>
    <p:sldId id="287" r:id="rId7"/>
    <p:sldId id="285" r:id="rId8"/>
    <p:sldId id="305" r:id="rId9"/>
    <p:sldId id="346" r:id="rId10"/>
    <p:sldId id="306" r:id="rId11"/>
    <p:sldId id="307" r:id="rId12"/>
    <p:sldId id="308" r:id="rId13"/>
    <p:sldId id="309" r:id="rId14"/>
    <p:sldId id="291" r:id="rId15"/>
    <p:sldId id="345" r:id="rId16"/>
    <p:sldId id="312" r:id="rId17"/>
    <p:sldId id="314" r:id="rId18"/>
    <p:sldId id="315" r:id="rId19"/>
    <p:sldId id="317" r:id="rId20"/>
    <p:sldId id="318" r:id="rId21"/>
    <p:sldId id="320" r:id="rId22"/>
    <p:sldId id="321" r:id="rId23"/>
    <p:sldId id="322" r:id="rId24"/>
    <p:sldId id="324" r:id="rId25"/>
    <p:sldId id="323" r:id="rId26"/>
    <p:sldId id="325" r:id="rId27"/>
    <p:sldId id="327" r:id="rId28"/>
    <p:sldId id="328" r:id="rId29"/>
    <p:sldId id="329" r:id="rId30"/>
    <p:sldId id="347" r:id="rId31"/>
    <p:sldId id="331" r:id="rId32"/>
    <p:sldId id="332" r:id="rId33"/>
    <p:sldId id="333" r:id="rId34"/>
    <p:sldId id="335" r:id="rId35"/>
    <p:sldId id="334" r:id="rId36"/>
    <p:sldId id="349" r:id="rId37"/>
    <p:sldId id="337" r:id="rId38"/>
    <p:sldId id="336" r:id="rId39"/>
    <p:sldId id="338" r:id="rId40"/>
    <p:sldId id="342" r:id="rId41"/>
    <p:sldId id="340" r:id="rId42"/>
    <p:sldId id="341" r:id="rId43"/>
    <p:sldId id="343" r:id="rId44"/>
    <p:sldId id="350" r:id="rId45"/>
    <p:sldId id="302" r:id="rId46"/>
    <p:sldId id="344" r:id="rId47"/>
    <p:sldId id="34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49"/>
    <p:restoredTop sz="95820"/>
  </p:normalViewPr>
  <p:slideViewPr>
    <p:cSldViewPr snapToGrid="0">
      <p:cViewPr varScale="1">
        <p:scale>
          <a:sx n="150" d="100"/>
          <a:sy n="150" d="100"/>
        </p:scale>
        <p:origin x="16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6A440-04B1-8148-AC6E-0862A3A9B764}" type="datetimeFigureOut">
              <a:rPr lang="en-US" smtClean="0"/>
              <a:t>3/3/24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C75D0-BE45-ED42-8A26-2BF070104C99}" type="slidenum">
              <a:rPr lang="en-US" smtClean="0"/>
              <a:t>‹#›</a:t>
            </a:fld>
            <a:endParaRPr lang="en-US"/>
          </a:p>
        </p:txBody>
      </p:sp>
    </p:spTree>
    <p:extLst>
      <p:ext uri="{BB962C8B-B14F-4D97-AF65-F5344CB8AC3E}">
        <p14:creationId xmlns:p14="http://schemas.microsoft.com/office/powerpoint/2010/main" val="303400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C75D0-BE45-ED42-8A26-2BF070104C99}" type="slidenum">
              <a:rPr lang="en-US" smtClean="0"/>
              <a:t>11</a:t>
            </a:fld>
            <a:endParaRPr lang="en-US"/>
          </a:p>
        </p:txBody>
      </p:sp>
    </p:spTree>
    <p:extLst>
      <p:ext uri="{BB962C8B-B14F-4D97-AF65-F5344CB8AC3E}">
        <p14:creationId xmlns:p14="http://schemas.microsoft.com/office/powerpoint/2010/main" val="32812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C75D0-BE45-ED42-8A26-2BF070104C99}" type="slidenum">
              <a:rPr lang="en-US" smtClean="0"/>
              <a:t>15</a:t>
            </a:fld>
            <a:endParaRPr lang="en-US"/>
          </a:p>
        </p:txBody>
      </p:sp>
    </p:spTree>
    <p:extLst>
      <p:ext uri="{BB962C8B-B14F-4D97-AF65-F5344CB8AC3E}">
        <p14:creationId xmlns:p14="http://schemas.microsoft.com/office/powerpoint/2010/main" val="405583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C75D0-BE45-ED42-8A26-2BF070104C99}" type="slidenum">
              <a:rPr lang="en-US" smtClean="0"/>
              <a:t>35</a:t>
            </a:fld>
            <a:endParaRPr lang="en-US"/>
          </a:p>
        </p:txBody>
      </p:sp>
    </p:spTree>
    <p:extLst>
      <p:ext uri="{BB962C8B-B14F-4D97-AF65-F5344CB8AC3E}">
        <p14:creationId xmlns:p14="http://schemas.microsoft.com/office/powerpoint/2010/main" val="350031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(Causal </a:t>
            </a:r>
            <a:r>
              <a:rPr lang="en-US" dirty="0" err="1"/>
              <a:t>AudioTransformer</a:t>
            </a:r>
            <a:r>
              <a:rPr lang="en-US" dirty="0"/>
              <a:t>) consisting of MRMF feature extraction. Multi resolution multi feature.</a:t>
            </a:r>
          </a:p>
        </p:txBody>
      </p:sp>
      <p:sp>
        <p:nvSpPr>
          <p:cNvPr id="4" name="Slide Number Placeholder 3"/>
          <p:cNvSpPr>
            <a:spLocks noGrp="1"/>
          </p:cNvSpPr>
          <p:nvPr>
            <p:ph type="sldNum" sz="quarter" idx="5"/>
          </p:nvPr>
        </p:nvSpPr>
        <p:spPr/>
        <p:txBody>
          <a:bodyPr/>
          <a:lstStyle/>
          <a:p>
            <a:fld id="{E1CC75D0-BE45-ED42-8A26-2BF070104C99}" type="slidenum">
              <a:rPr lang="en-US" smtClean="0"/>
              <a:t>40</a:t>
            </a:fld>
            <a:endParaRPr lang="en-US"/>
          </a:p>
        </p:txBody>
      </p:sp>
    </p:spTree>
    <p:extLst>
      <p:ext uri="{BB962C8B-B14F-4D97-AF65-F5344CB8AC3E}">
        <p14:creationId xmlns:p14="http://schemas.microsoft.com/office/powerpoint/2010/main" val="1192442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727A651-C3B8-634C-B9D7-47D643542514}" type="datetime1">
              <a:rPr lang="en-US" smtClean="0"/>
              <a:t>3/3/24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9F0E0D-5E3A-3845-A601-8CB721715D87}" type="datetime1">
              <a:rPr lang="en-US" smtClean="0"/>
              <a:t>3/3/24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E4E2C58-CCF9-B249-A9AE-1AFC09B8E06F}" type="datetime1">
              <a:rPr lang="en-US" smtClean="0"/>
              <a:t>3/3/24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96971-EFAC-4544-8199-55EF06222204}" type="datetime1">
              <a:rPr lang="en-US" smtClean="0"/>
              <a:t>3/3/24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BBC31F4-2C7F-FC44-AC12-060CC0D59183}" type="datetime1">
              <a:rPr lang="en-US" smtClean="0"/>
              <a:t>3/3/24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576907-5924-DF4F-A9F5-E58E4FAF2F51}" type="datetime1">
              <a:rPr lang="en-US" smtClean="0"/>
              <a:t>3/3/24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A07D9B-6591-D24D-9A87-AA7260F3116D}" type="datetime1">
              <a:rPr lang="en-US" smtClean="0"/>
              <a:t>3/3/24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5DB39-A949-9841-BAED-C750CF9B14D5}" type="datetime1">
              <a:rPr lang="en-US" smtClean="0"/>
              <a:t>3/3/24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948360-EF99-C040-A303-682F61C33373}" type="datetime1">
              <a:rPr lang="en-US" smtClean="0"/>
              <a:t>3/3/24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28EED02-6D7A-AC41-85BB-EA6B81B3CC01}" type="datetime1">
              <a:rPr lang="en-US" smtClean="0"/>
              <a:t>3/3/24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065D02-055B-1E49-999A-C2A3E745A77F}" type="datetime1">
              <a:rPr lang="en-US" smtClean="0"/>
              <a:t>3/3/24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0F552EC-F6EA-494B-83A9-DC2A63463743}" type="datetime1">
              <a:rPr lang="en-US" smtClean="0"/>
              <a:t>3/3/24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fh3uNUrAnss" TargetMode="External"/><Relationship Id="rId2" Type="http://schemas.openxmlformats.org/officeDocument/2006/relationships/hyperlink" Target="https://www.youtube.com/watch?v=2DLmg2qj_6I"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E360-2299-6874-04BC-2C3065FC92A0}"/>
              </a:ext>
            </a:extLst>
          </p:cNvPr>
          <p:cNvSpPr>
            <a:spLocks noGrp="1"/>
          </p:cNvSpPr>
          <p:nvPr>
            <p:ph type="ctrTitle"/>
          </p:nvPr>
        </p:nvSpPr>
        <p:spPr>
          <a:xfrm>
            <a:off x="182880" y="654671"/>
            <a:ext cx="11864339" cy="636919"/>
          </a:xfrm>
        </p:spPr>
        <p:txBody>
          <a:bodyPr>
            <a:noAutofit/>
          </a:bodyPr>
          <a:lstStyle/>
          <a:p>
            <a:pPr algn="ctr"/>
            <a:r>
              <a:rPr lang="en-US" sz="3200" dirty="0">
                <a:latin typeface="Times New Roman" panose="02020603050405020304" pitchFamily="18" charset="0"/>
                <a:cs typeface="Times New Roman" panose="02020603050405020304" pitchFamily="18" charset="0"/>
              </a:rPr>
              <a:t>Cricket song classification using transformers</a:t>
            </a:r>
          </a:p>
        </p:txBody>
      </p:sp>
      <p:sp>
        <p:nvSpPr>
          <p:cNvPr id="3" name="TextBox 2">
            <a:extLst>
              <a:ext uri="{FF2B5EF4-FFF2-40B4-BE49-F238E27FC236}">
                <a16:creationId xmlns:a16="http://schemas.microsoft.com/office/drawing/2014/main" id="{634A0682-BBED-95C4-9C56-D80A67A593B0}"/>
              </a:ext>
            </a:extLst>
          </p:cNvPr>
          <p:cNvSpPr txBox="1"/>
          <p:nvPr/>
        </p:nvSpPr>
        <p:spPr>
          <a:xfrm>
            <a:off x="1544956" y="3124870"/>
            <a:ext cx="9063990" cy="3293209"/>
          </a:xfrm>
          <a:prstGeom prst="rect">
            <a:avLst/>
          </a:prstGeom>
          <a:noFill/>
        </p:spPr>
        <p:txBody>
          <a:bodyPr wrap="square" rtlCol="0">
            <a:spAutoFit/>
          </a:bodyPr>
          <a:lstStyle/>
          <a:p>
            <a:pPr algn="ctr"/>
            <a:r>
              <a:rPr lang="en-US" sz="2000" dirty="0" err="1">
                <a:solidFill>
                  <a:schemeClr val="bg1"/>
                </a:solidFill>
                <a:latin typeface="Times New Roman" panose="02020603050405020304" pitchFamily="18" charset="0"/>
                <a:cs typeface="Times New Roman" panose="02020603050405020304" pitchFamily="18" charset="0"/>
              </a:rPr>
              <a:t>Tanu</a:t>
            </a:r>
            <a:r>
              <a:rPr lang="en-US" sz="2000" dirty="0">
                <a:solidFill>
                  <a:schemeClr val="bg1"/>
                </a:solidFill>
                <a:latin typeface="Times New Roman" panose="02020603050405020304" pitchFamily="18" charset="0"/>
                <a:cs typeface="Times New Roman" panose="02020603050405020304" pitchFamily="18" charset="0"/>
              </a:rPr>
              <a:t> Shree</a:t>
            </a:r>
          </a:p>
          <a:p>
            <a:pPr algn="ctr"/>
            <a:endParaRPr lang="en-US" i="1" dirty="0">
              <a:solidFill>
                <a:schemeClr val="bg1"/>
              </a:solidFill>
              <a:latin typeface="Arial" panose="020B0604020202020204" pitchFamily="34" charset="0"/>
              <a:cs typeface="Arial" panose="020B0604020202020204" pitchFamily="34" charset="0"/>
            </a:endParaRPr>
          </a:p>
          <a:p>
            <a:pPr algn="ctr"/>
            <a:r>
              <a:rPr lang="en-US" i="1" dirty="0">
                <a:solidFill>
                  <a:schemeClr val="bg1"/>
                </a:solidFill>
                <a:latin typeface="Times New Roman" panose="02020603050405020304" pitchFamily="18" charset="0"/>
                <a:cs typeface="Times New Roman" panose="02020603050405020304" pitchFamily="18" charset="0"/>
              </a:rPr>
              <a:t>Computer Science M.S. Student, Texas A&amp;M University, College station , TX</a:t>
            </a:r>
          </a:p>
          <a:p>
            <a:pPr algn="ctr"/>
            <a:endParaRPr lang="en-US" sz="1600" i="1" dirty="0">
              <a:solidFill>
                <a:schemeClr val="bg1"/>
              </a:solidFill>
              <a:latin typeface="Times New Roman" panose="02020603050405020304" pitchFamily="18" charset="0"/>
              <a:cs typeface="Times New Roman" panose="02020603050405020304" pitchFamily="18" charset="0"/>
            </a:endParaRPr>
          </a:p>
          <a:p>
            <a:pPr algn="ctr"/>
            <a:endParaRPr lang="en-US" sz="1600" i="1" dirty="0">
              <a:solidFill>
                <a:schemeClr val="bg1"/>
              </a:solidFill>
              <a:latin typeface="Times New Roman" panose="02020603050405020304" pitchFamily="18" charset="0"/>
              <a:cs typeface="Times New Roman" panose="02020603050405020304" pitchFamily="18" charset="0"/>
            </a:endParaRPr>
          </a:p>
          <a:p>
            <a:pPr algn="ctr"/>
            <a:endParaRPr lang="en-US" sz="1600" i="1" dirty="0">
              <a:solidFill>
                <a:schemeClr val="bg1"/>
              </a:solidFill>
              <a:latin typeface="Times New Roman" panose="02020603050405020304" pitchFamily="18" charset="0"/>
              <a:cs typeface="Times New Roman" panose="02020603050405020304" pitchFamily="18" charset="0"/>
            </a:endParaRPr>
          </a:p>
          <a:p>
            <a:pPr algn="ctr"/>
            <a:r>
              <a:rPr lang="en-US" i="1" dirty="0">
                <a:solidFill>
                  <a:schemeClr val="bg1"/>
                </a:solidFill>
                <a:latin typeface="Times New Roman" panose="02020603050405020304" pitchFamily="18" charset="0"/>
                <a:cs typeface="Times New Roman" panose="02020603050405020304" pitchFamily="18" charset="0"/>
              </a:rPr>
              <a:t>Committee:</a:t>
            </a:r>
          </a:p>
          <a:p>
            <a:pPr algn="ctr"/>
            <a:r>
              <a:rPr lang="en-US" i="1" dirty="0">
                <a:solidFill>
                  <a:schemeClr val="bg1"/>
                </a:solidFill>
                <a:latin typeface="Times New Roman" panose="02020603050405020304" pitchFamily="18" charset="0"/>
                <a:cs typeface="Times New Roman" panose="02020603050405020304" pitchFamily="18" charset="0"/>
              </a:rPr>
              <a:t>Dr. Yoonsuck Choe (Chair)</a:t>
            </a:r>
          </a:p>
          <a:p>
            <a:pPr algn="ctr"/>
            <a:r>
              <a:rPr lang="en-US" i="1" dirty="0">
                <a:solidFill>
                  <a:schemeClr val="bg1"/>
                </a:solidFill>
                <a:latin typeface="Times New Roman" panose="02020603050405020304" pitchFamily="18" charset="0"/>
                <a:cs typeface="Times New Roman" panose="02020603050405020304" pitchFamily="18" charset="0"/>
              </a:rPr>
              <a:t>Dr. Shuiwang Ji</a:t>
            </a:r>
          </a:p>
          <a:p>
            <a:pPr algn="ctr"/>
            <a:r>
              <a:rPr lang="en-US" i="1" dirty="0">
                <a:solidFill>
                  <a:schemeClr val="bg1"/>
                </a:solidFill>
                <a:latin typeface="Times New Roman" panose="02020603050405020304" pitchFamily="18" charset="0"/>
                <a:cs typeface="Times New Roman" panose="02020603050405020304" pitchFamily="18" charset="0"/>
              </a:rPr>
              <a:t>Dr. Hojun Song</a:t>
            </a:r>
          </a:p>
          <a:p>
            <a:pPr algn="ctr"/>
            <a:endParaRPr lang="en-US" i="1" dirty="0">
              <a:solidFill>
                <a:schemeClr val="bg1"/>
              </a:solidFill>
              <a:latin typeface="Times New Roman" panose="02020603050405020304" pitchFamily="18" charset="0"/>
              <a:cs typeface="Times New Roman" panose="02020603050405020304" pitchFamily="18" charset="0"/>
            </a:endParaRPr>
          </a:p>
          <a:p>
            <a:pPr algn="ctr"/>
            <a:r>
              <a:rPr lang="en-US" sz="1400" i="1" dirty="0">
                <a:solidFill>
                  <a:schemeClr val="bg1"/>
                </a:solidFill>
                <a:latin typeface="Times New Roman" panose="02020603050405020304" pitchFamily="18" charset="0"/>
                <a:cs typeface="Times New Roman" panose="02020603050405020304" pitchFamily="18" charset="0"/>
              </a:rPr>
              <a:t>March 4, 2024</a:t>
            </a:r>
          </a:p>
        </p:txBody>
      </p:sp>
      <p:pic>
        <p:nvPicPr>
          <p:cNvPr id="13" name="Picture 12" descr="A red and white logo&#10;&#10;Description automatically generated">
            <a:extLst>
              <a:ext uri="{FF2B5EF4-FFF2-40B4-BE49-F238E27FC236}">
                <a16:creationId xmlns:a16="http://schemas.microsoft.com/office/drawing/2014/main" id="{E82FD4C8-B50E-06E3-74C2-E0C02E376D37}"/>
              </a:ext>
            </a:extLst>
          </p:cNvPr>
          <p:cNvPicPr>
            <a:picLocks noChangeAspect="1"/>
          </p:cNvPicPr>
          <p:nvPr/>
        </p:nvPicPr>
        <p:blipFill>
          <a:blip r:embed="rId2"/>
          <a:stretch>
            <a:fillRect/>
          </a:stretch>
        </p:blipFill>
        <p:spPr>
          <a:xfrm>
            <a:off x="5624839" y="1836671"/>
            <a:ext cx="904223" cy="743117"/>
          </a:xfrm>
          <a:prstGeom prst="rect">
            <a:avLst/>
          </a:prstGeom>
        </p:spPr>
      </p:pic>
      <p:sp>
        <p:nvSpPr>
          <p:cNvPr id="15" name="Slide Number Placeholder 14">
            <a:extLst>
              <a:ext uri="{FF2B5EF4-FFF2-40B4-BE49-F238E27FC236}">
                <a16:creationId xmlns:a16="http://schemas.microsoft.com/office/drawing/2014/main" id="{1698CA2C-2C5B-0403-3EB4-0EB32A0A70B5}"/>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50193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9AA4-8128-5DFA-C88B-4ECEA804A592}"/>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Concepts Used</a:t>
            </a:r>
          </a:p>
        </p:txBody>
      </p:sp>
      <p:sp>
        <p:nvSpPr>
          <p:cNvPr id="3" name="Content Placeholder 2">
            <a:extLst>
              <a:ext uri="{FF2B5EF4-FFF2-40B4-BE49-F238E27FC236}">
                <a16:creationId xmlns:a16="http://schemas.microsoft.com/office/drawing/2014/main" id="{2AE4B435-EF02-21CE-BFEC-DBD3A144CF87}"/>
              </a:ext>
            </a:extLst>
          </p:cNvPr>
          <p:cNvSpPr>
            <a:spLocks noGrp="1"/>
          </p:cNvSpPr>
          <p:nvPr>
            <p:ph idx="1"/>
          </p:nvPr>
        </p:nvSpPr>
        <p:spPr>
          <a:xfrm>
            <a:off x="465826" y="2113471"/>
            <a:ext cx="5365631" cy="6958829"/>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In</a:t>
            </a:r>
            <a:r>
              <a:rPr lang="en-US" sz="1400" kern="0" dirty="0">
                <a:effectLst/>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this research, we use Vision Transformer which only applies the Encoder Transformer. </a:t>
            </a:r>
          </a:p>
          <a:p>
            <a:pPr marL="0" indent="0">
              <a:buNone/>
            </a:pPr>
            <a:endParaRPr lang="en-US" sz="1400" dirty="0">
              <a:latin typeface="Times New Roman" panose="02020603050405020304" pitchFamily="18" charset="0"/>
              <a:cs typeface="Times New Roman" panose="02020603050405020304" pitchFamily="18" charset="0"/>
            </a:endParaRPr>
          </a:p>
          <a:p>
            <a:pPr>
              <a:buFont typeface="Wingdings" pitchFamily="2" charset="2"/>
              <a:buChar char="§"/>
            </a:pPr>
            <a:r>
              <a:rPr lang="en-US" sz="1400" dirty="0" err="1">
                <a:latin typeface="Times New Roman" panose="02020603050405020304" pitchFamily="18" charset="0"/>
                <a:cs typeface="Times New Roman" panose="02020603050405020304" pitchFamily="18" charset="0"/>
              </a:rPr>
              <a:t>ViT</a:t>
            </a:r>
            <a:r>
              <a:rPr lang="en-US" sz="1400" dirty="0">
                <a:latin typeface="Times New Roman" panose="02020603050405020304" pitchFamily="18" charset="0"/>
                <a:cs typeface="Times New Roman" panose="02020603050405020304" pitchFamily="18" charset="0"/>
              </a:rPr>
              <a:t> treats images as sequences of patches and processes them using transformer layers to extract features and make predictions.</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Images are divided into small pieces call patches, which are then flattened into sequence of vector for model to understand.</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Special token CLS along with positional embedding is attached to the input sequence.</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This sequence is then, passed through Transformer encoder.</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The output is transformed by a linear layer with a SoftMax activation (LSM) and gives the final classification predictions</a:t>
            </a:r>
            <a:r>
              <a:rPr lang="en-US" sz="1500" dirty="0">
                <a:latin typeface="Times New Roman" panose="02020603050405020304" pitchFamily="18" charset="0"/>
                <a:cs typeface="Times New Roman" panose="02020603050405020304" pitchFamily="18" charset="0"/>
              </a:rPr>
              <a:t>.</a:t>
            </a:r>
          </a:p>
          <a:p>
            <a:pPr>
              <a:buFont typeface="Wingdings" pitchFamily="2" charset="2"/>
              <a:buChar char="§"/>
            </a:pPr>
            <a:endParaRPr lang="en-US" dirty="0">
              <a:latin typeface="Times New Roman" panose="02020603050405020304" pitchFamily="18" charset="0"/>
              <a:ea typeface="Times New Roman" panose="02020603050405020304" pitchFamily="18" charset="0"/>
            </a:endParaRPr>
          </a:p>
          <a:p>
            <a:pPr>
              <a:buFont typeface="Wingdings" pitchFamily="2" charset="2"/>
              <a:buChar char="§"/>
            </a:pPr>
            <a:endParaRPr lang="en-US" sz="1800" dirty="0">
              <a:effectLst/>
              <a:latin typeface="Times New Roman" panose="02020603050405020304" pitchFamily="18" charset="0"/>
              <a:ea typeface="Times New Roman" panose="02020603050405020304" pitchFamily="18" charset="0"/>
            </a:endParaRPr>
          </a:p>
          <a:p>
            <a:pPr>
              <a:buFont typeface="Wingdings" pitchFamily="2" charset="2"/>
              <a:buChar char="§"/>
            </a:pPr>
            <a:endParaRPr lang="en-US" dirty="0">
              <a:latin typeface="Times New Roman" panose="02020603050405020304" pitchFamily="18" charset="0"/>
              <a:ea typeface="Times New Roman" panose="02020603050405020304" pitchFamily="18" charset="0"/>
            </a:endParaRPr>
          </a:p>
          <a:p>
            <a:pPr>
              <a:buFont typeface="Wingdings" pitchFamily="2" charset="2"/>
              <a:buChar char="§"/>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kern="0" dirty="0">
              <a:effectLst/>
              <a:latin typeface="Times New Roman" panose="02020603050405020304" pitchFamily="18" charset="0"/>
              <a:ea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descr="A diagram of a computer&#10;&#10;Description automatically generated">
            <a:extLst>
              <a:ext uri="{FF2B5EF4-FFF2-40B4-BE49-F238E27FC236}">
                <a16:creationId xmlns:a16="http://schemas.microsoft.com/office/drawing/2014/main" id="{49A2AFFA-988B-0095-999F-14FE29E13198}"/>
              </a:ext>
            </a:extLst>
          </p:cNvPr>
          <p:cNvPicPr>
            <a:picLocks noChangeAspect="1"/>
          </p:cNvPicPr>
          <p:nvPr/>
        </p:nvPicPr>
        <p:blipFill>
          <a:blip r:embed="rId2">
            <a:alphaModFix/>
          </a:blip>
          <a:stretch>
            <a:fillRect/>
          </a:stretch>
        </p:blipFill>
        <p:spPr>
          <a:xfrm>
            <a:off x="5670856" y="2113471"/>
            <a:ext cx="6003140" cy="3354783"/>
          </a:xfrm>
          <a:prstGeom prst="rect">
            <a:avLst/>
          </a:prstGeom>
        </p:spPr>
      </p:pic>
      <p:sp>
        <p:nvSpPr>
          <p:cNvPr id="7" name="Slide Number Placeholder 6">
            <a:extLst>
              <a:ext uri="{FF2B5EF4-FFF2-40B4-BE49-F238E27FC236}">
                <a16:creationId xmlns:a16="http://schemas.microsoft.com/office/drawing/2014/main" id="{9EE42E50-9D02-E814-C42F-DA9D7011710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4" name="TextBox 3">
            <a:extLst>
              <a:ext uri="{FF2B5EF4-FFF2-40B4-BE49-F238E27FC236}">
                <a16:creationId xmlns:a16="http://schemas.microsoft.com/office/drawing/2014/main" id="{F9F3A5AC-04E8-62AF-3740-339662A7AC64}"/>
              </a:ext>
            </a:extLst>
          </p:cNvPr>
          <p:cNvSpPr txBox="1"/>
          <p:nvPr/>
        </p:nvSpPr>
        <p:spPr>
          <a:xfrm>
            <a:off x="457199" y="1889185"/>
            <a:ext cx="3062377" cy="692497"/>
          </a:xfrm>
          <a:prstGeom prst="rect">
            <a:avLst/>
          </a:prstGeom>
          <a:noFill/>
        </p:spPr>
        <p:txBody>
          <a:bodyPr wrap="square" rtlCol="0">
            <a:spAutoFit/>
          </a:bodyPr>
          <a:lstStyle/>
          <a:p>
            <a:pPr>
              <a:spcBef>
                <a:spcPct val="20000"/>
              </a:spcBef>
              <a:spcAft>
                <a:spcPts val="600"/>
              </a:spcAft>
              <a:buClr>
                <a:schemeClr val="accent2"/>
              </a:buClr>
              <a:buSzPct val="92000"/>
            </a:pPr>
            <a:r>
              <a:rPr lang="en-US" sz="1600" b="1" dirty="0">
                <a:solidFill>
                  <a:schemeClr val="tx2"/>
                </a:solidFill>
                <a:latin typeface="Times New Roman" panose="02020603050405020304" pitchFamily="18" charset="0"/>
                <a:cs typeface="Times New Roman" panose="02020603050405020304" pitchFamily="18" charset="0"/>
              </a:rPr>
              <a:t>Vision Transformers (</a:t>
            </a:r>
            <a:r>
              <a:rPr lang="en-US" sz="1600" b="1" dirty="0" err="1">
                <a:solidFill>
                  <a:schemeClr val="tx2"/>
                </a:solidFill>
                <a:latin typeface="Times New Roman" panose="02020603050405020304" pitchFamily="18" charset="0"/>
                <a:cs typeface="Times New Roman" panose="02020603050405020304" pitchFamily="18" charset="0"/>
              </a:rPr>
              <a:t>ViT</a:t>
            </a:r>
            <a:r>
              <a:rPr lang="en-US" sz="1600" b="1" dirty="0">
                <a:solidFill>
                  <a:schemeClr val="tx2"/>
                </a:solidFill>
                <a:latin typeface="Times New Roman" panose="02020603050405020304" pitchFamily="18" charset="0"/>
                <a:cs typeface="Times New Roman" panose="02020603050405020304" pitchFamily="18" charset="0"/>
              </a:rPr>
              <a:t>):</a:t>
            </a:r>
          </a:p>
          <a:p>
            <a:endParaRPr lang="en-US" dirty="0"/>
          </a:p>
        </p:txBody>
      </p:sp>
      <p:sp>
        <p:nvSpPr>
          <p:cNvPr id="6" name="TextBox 5">
            <a:extLst>
              <a:ext uri="{FF2B5EF4-FFF2-40B4-BE49-F238E27FC236}">
                <a16:creationId xmlns:a16="http://schemas.microsoft.com/office/drawing/2014/main" id="{37CF50A5-2B22-08C5-1907-E8EB7800C33A}"/>
              </a:ext>
            </a:extLst>
          </p:cNvPr>
          <p:cNvSpPr txBox="1"/>
          <p:nvPr/>
        </p:nvSpPr>
        <p:spPr>
          <a:xfrm>
            <a:off x="6521570" y="5736566"/>
            <a:ext cx="4036730" cy="215444"/>
          </a:xfrm>
          <a:prstGeom prst="rect">
            <a:avLst/>
          </a:prstGeom>
          <a:noFill/>
        </p:spPr>
        <p:txBody>
          <a:bodyPr wrap="square" rtlCol="0">
            <a:spAutoFit/>
          </a:bodyPr>
          <a:lstStyle/>
          <a:p>
            <a:pPr algn="ctr"/>
            <a:r>
              <a:rPr lang="en-US" sz="800" i="1" dirty="0">
                <a:latin typeface="Times New Roman" panose="02020603050405020304" pitchFamily="18" charset="0"/>
                <a:cs typeface="Times New Roman" panose="02020603050405020304" pitchFamily="18" charset="0"/>
              </a:rPr>
              <a:t>Vision transformer architecture for classification of image[6].</a:t>
            </a:r>
          </a:p>
        </p:txBody>
      </p:sp>
    </p:spTree>
    <p:extLst>
      <p:ext uri="{BB962C8B-B14F-4D97-AF65-F5344CB8AC3E}">
        <p14:creationId xmlns:p14="http://schemas.microsoft.com/office/powerpoint/2010/main" val="182714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A3C4-0171-2E89-BCE9-2078623D8C04}"/>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Concepts Used</a:t>
            </a:r>
          </a:p>
        </p:txBody>
      </p:sp>
      <p:sp>
        <p:nvSpPr>
          <p:cNvPr id="3" name="Content Placeholder 2">
            <a:extLst>
              <a:ext uri="{FF2B5EF4-FFF2-40B4-BE49-F238E27FC236}">
                <a16:creationId xmlns:a16="http://schemas.microsoft.com/office/drawing/2014/main" id="{003EEB33-5718-E042-192D-E5C89AC9A511}"/>
              </a:ext>
            </a:extLst>
          </p:cNvPr>
          <p:cNvSpPr>
            <a:spLocks noGrp="1"/>
          </p:cNvSpPr>
          <p:nvPr>
            <p:ph idx="1"/>
          </p:nvPr>
        </p:nvSpPr>
        <p:spPr>
          <a:xfrm>
            <a:off x="381628" y="1501577"/>
            <a:ext cx="5889775" cy="2141802"/>
          </a:xfrm>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Mel Spectrograms:</a:t>
            </a:r>
          </a:p>
          <a:p>
            <a:pPr>
              <a:buFont typeface="Wingdings" pitchFamily="2" charset="2"/>
              <a:buChar char="§"/>
            </a:pPr>
            <a:r>
              <a:rPr lang="en-US" sz="1400" kern="0" dirty="0">
                <a:effectLst/>
                <a:latin typeface="Times New Roman" panose="02020603050405020304" pitchFamily="18" charset="0"/>
                <a:ea typeface="Times New Roman" panose="02020603050405020304" pitchFamily="18" charset="0"/>
              </a:rPr>
              <a:t>Mel spectrogram images are like visual snapshots of sound</a:t>
            </a:r>
            <a:r>
              <a:rPr lang="en-US" sz="1400" kern="0" dirty="0">
                <a:latin typeface="Times New Roman" panose="02020603050405020304" pitchFamily="18" charset="0"/>
                <a:ea typeface="Times New Roman" panose="02020603050405020304" pitchFamily="18" charset="0"/>
              </a:rPr>
              <a:t>. </a:t>
            </a:r>
            <a:r>
              <a:rPr lang="en-US" sz="1400" kern="0" dirty="0">
                <a:effectLst/>
                <a:latin typeface="Times New Roman" panose="02020603050405020304" pitchFamily="18" charset="0"/>
                <a:ea typeface="Times New Roman" panose="02020603050405020304" pitchFamily="18" charset="0"/>
              </a:rPr>
              <a:t>The x-axis represents the time frames and y-axis represents the frequency bins</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Images capture the key frequency patterns for time specific frames.</a:t>
            </a:r>
            <a:endParaRPr lang="en-US" sz="1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B36BFA1-5A66-FE6A-877A-D61008FB1BB3}"/>
              </a:ext>
            </a:extLst>
          </p:cNvPr>
          <p:cNvSpPr txBox="1"/>
          <p:nvPr/>
        </p:nvSpPr>
        <p:spPr>
          <a:xfrm>
            <a:off x="311573" y="3429000"/>
            <a:ext cx="6441866" cy="3416320"/>
          </a:xfrm>
          <a:prstGeom prst="rect">
            <a:avLst/>
          </a:prstGeom>
          <a:noFill/>
        </p:spPr>
        <p:txBody>
          <a:bodyPr wrap="square" rtlCol="0">
            <a:spAutoFit/>
          </a:bodyPr>
          <a:lstStyle/>
          <a:p>
            <a:pPr marL="0" indent="0">
              <a:spcBef>
                <a:spcPct val="20000"/>
              </a:spcBef>
              <a:spcAft>
                <a:spcPts val="600"/>
              </a:spcAft>
              <a:buClr>
                <a:schemeClr val="accent2"/>
              </a:buClr>
              <a:buSzPct val="92000"/>
              <a:buFont typeface="Wingdings 2" panose="05020102010507070707" pitchFamily="18" charset="2"/>
              <a:buNone/>
            </a:pPr>
            <a:r>
              <a:rPr lang="en-US" sz="1400" b="1" dirty="0">
                <a:solidFill>
                  <a:schemeClr val="tx2"/>
                </a:solidFill>
                <a:latin typeface="Times New Roman" panose="02020603050405020304" pitchFamily="18" charset="0"/>
                <a:cs typeface="Times New Roman" panose="02020603050405020304" pitchFamily="18" charset="0"/>
              </a:rPr>
              <a:t>PCA (Principal Component Analysis ):</a:t>
            </a:r>
          </a:p>
          <a:p>
            <a:pPr marL="285750" indent="-285750">
              <a:spcBef>
                <a:spcPct val="20000"/>
              </a:spcBef>
              <a:spcAft>
                <a:spcPts val="600"/>
              </a:spcAft>
              <a:buClr>
                <a:schemeClr val="accent2"/>
              </a:buClr>
              <a:buSzPct val="92000"/>
              <a:buFont typeface="Wingdings" pitchFamily="2" charset="2"/>
              <a:buChar char="§"/>
            </a:pPr>
            <a:r>
              <a:rPr lang="en-US" sz="1400" kern="0" dirty="0">
                <a:solidFill>
                  <a:schemeClr val="tx2"/>
                </a:solidFill>
                <a:latin typeface="Times New Roman" panose="02020603050405020304" pitchFamily="18" charset="0"/>
              </a:rPr>
              <a:t>PCA is a statistical method used to simplify and understand complex datasets. It works by finding the most important patterns or "principal components" in the data and representing the high dimensional data in a lower-dimensional space.</a:t>
            </a:r>
          </a:p>
          <a:p>
            <a:pPr>
              <a:spcBef>
                <a:spcPct val="20000"/>
              </a:spcBef>
              <a:spcAft>
                <a:spcPts val="600"/>
              </a:spcAft>
              <a:buClr>
                <a:schemeClr val="accent2"/>
              </a:buClr>
              <a:buSzPct val="92000"/>
            </a:pPr>
            <a:r>
              <a:rPr lang="en-US" sz="1400" kern="0" dirty="0">
                <a:solidFill>
                  <a:schemeClr val="tx2"/>
                </a:solidFill>
                <a:latin typeface="Times New Roman" panose="02020603050405020304" pitchFamily="18" charset="0"/>
              </a:rPr>
              <a:t> </a:t>
            </a:r>
          </a:p>
          <a:p>
            <a:pPr>
              <a:spcBef>
                <a:spcPct val="20000"/>
              </a:spcBef>
              <a:spcAft>
                <a:spcPts val="600"/>
              </a:spcAft>
              <a:buClr>
                <a:schemeClr val="accent2"/>
              </a:buClr>
              <a:buSzPct val="92000"/>
            </a:pPr>
            <a:r>
              <a:rPr lang="en-US" sz="1400" b="1" dirty="0">
                <a:solidFill>
                  <a:schemeClr val="tx2"/>
                </a:solidFill>
                <a:latin typeface="Times New Roman" panose="02020603050405020304" pitchFamily="18" charset="0"/>
                <a:cs typeface="Times New Roman" panose="02020603050405020304" pitchFamily="18" charset="0"/>
              </a:rPr>
              <a:t>t-SNE (t-Distributed Stochastic Neighbor Embedding): </a:t>
            </a:r>
          </a:p>
          <a:p>
            <a:pPr marL="285750" indent="-285750">
              <a:spcBef>
                <a:spcPct val="20000"/>
              </a:spcBef>
              <a:spcAft>
                <a:spcPts val="600"/>
              </a:spcAft>
              <a:buClr>
                <a:schemeClr val="accent2"/>
              </a:buClr>
              <a:buSzPct val="92000"/>
              <a:buFont typeface="Wingdings" pitchFamily="2" charset="2"/>
              <a:buChar char="§"/>
            </a:pPr>
            <a:r>
              <a:rPr lang="en-US" sz="1400" kern="0" dirty="0">
                <a:solidFill>
                  <a:schemeClr val="tx2"/>
                </a:solidFill>
                <a:latin typeface="Times New Roman" panose="02020603050405020304" pitchFamily="18" charset="0"/>
              </a:rPr>
              <a:t>t-SNE is a machine learning technique used for visualizing high-dimensional data in a lower-dimensional space, typically 2D or 3D.</a:t>
            </a:r>
          </a:p>
          <a:p>
            <a:pPr marL="285750" indent="-285750">
              <a:spcBef>
                <a:spcPct val="20000"/>
              </a:spcBef>
              <a:spcAft>
                <a:spcPts val="600"/>
              </a:spcAft>
              <a:buClr>
                <a:schemeClr val="accent2"/>
              </a:buClr>
              <a:buSzPct val="92000"/>
              <a:buFont typeface="Wingdings" pitchFamily="2" charset="2"/>
              <a:buChar char="§"/>
            </a:pPr>
            <a:r>
              <a:rPr lang="en-US" sz="1400" kern="0" dirty="0">
                <a:solidFill>
                  <a:schemeClr val="tx2"/>
                </a:solidFill>
                <a:latin typeface="Times New Roman" panose="02020603050405020304" pitchFamily="18" charset="0"/>
              </a:rPr>
              <a:t>It preserves the local and global arrangements of data by positioning similar data points together and dissimilar ones far apart from each other on the prescribed lower dimensional space.</a:t>
            </a:r>
          </a:p>
          <a:p>
            <a:endParaRPr lang="en-US" dirty="0"/>
          </a:p>
        </p:txBody>
      </p:sp>
      <p:sp>
        <p:nvSpPr>
          <p:cNvPr id="8" name="Slide Number Placeholder 7">
            <a:extLst>
              <a:ext uri="{FF2B5EF4-FFF2-40B4-BE49-F238E27FC236}">
                <a16:creationId xmlns:a16="http://schemas.microsoft.com/office/drawing/2014/main" id="{E004F01C-1C76-CD19-4D0C-2AB126C0F830}"/>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7" name="TextBox 6">
            <a:extLst>
              <a:ext uri="{FF2B5EF4-FFF2-40B4-BE49-F238E27FC236}">
                <a16:creationId xmlns:a16="http://schemas.microsoft.com/office/drawing/2014/main" id="{FC661413-3EBA-E05A-7C10-73A96EB8060A}"/>
              </a:ext>
            </a:extLst>
          </p:cNvPr>
          <p:cNvSpPr txBox="1"/>
          <p:nvPr/>
        </p:nvSpPr>
        <p:spPr>
          <a:xfrm>
            <a:off x="6301777" y="6342503"/>
            <a:ext cx="2926009" cy="215444"/>
          </a:xfrm>
          <a:prstGeom prst="rect">
            <a:avLst/>
          </a:prstGeom>
          <a:noFill/>
        </p:spPr>
        <p:txBody>
          <a:bodyPr wrap="square" rtlCol="0">
            <a:spAutoFit/>
          </a:bodyPr>
          <a:lstStyle/>
          <a:p>
            <a:pPr algn="ctr"/>
            <a:r>
              <a:rPr lang="en-US" sz="800" i="1" kern="0" dirty="0">
                <a:effectLst/>
                <a:latin typeface="Times New Roman" panose="02020603050405020304" pitchFamily="18" charset="0"/>
                <a:ea typeface="Times New Roman" panose="02020603050405020304" pitchFamily="18" charset="0"/>
              </a:rPr>
              <a:t>T-SNE plotting for MNIST dataset[7].</a:t>
            </a:r>
            <a:endParaRPr lang="en-US" sz="800" dirty="0"/>
          </a:p>
        </p:txBody>
      </p:sp>
      <p:pic>
        <p:nvPicPr>
          <p:cNvPr id="9" name="Picture 8">
            <a:extLst>
              <a:ext uri="{FF2B5EF4-FFF2-40B4-BE49-F238E27FC236}">
                <a16:creationId xmlns:a16="http://schemas.microsoft.com/office/drawing/2014/main" id="{2739E70E-6999-9C9E-B0AF-CF6A532F0CF7}"/>
              </a:ext>
            </a:extLst>
          </p:cNvPr>
          <p:cNvPicPr>
            <a:picLocks noChangeAspect="1"/>
          </p:cNvPicPr>
          <p:nvPr/>
        </p:nvPicPr>
        <p:blipFill>
          <a:blip r:embed="rId3"/>
          <a:stretch>
            <a:fillRect/>
          </a:stretch>
        </p:blipFill>
        <p:spPr>
          <a:xfrm>
            <a:off x="6985901" y="1901892"/>
            <a:ext cx="3204573" cy="1741487"/>
          </a:xfrm>
          <a:prstGeom prst="rect">
            <a:avLst/>
          </a:prstGeom>
        </p:spPr>
      </p:pic>
      <p:sp>
        <p:nvSpPr>
          <p:cNvPr id="10" name="TextBox 9">
            <a:extLst>
              <a:ext uri="{FF2B5EF4-FFF2-40B4-BE49-F238E27FC236}">
                <a16:creationId xmlns:a16="http://schemas.microsoft.com/office/drawing/2014/main" id="{2643B916-E9FF-73C7-4189-EF8BCE836CCB}"/>
              </a:ext>
            </a:extLst>
          </p:cNvPr>
          <p:cNvSpPr txBox="1"/>
          <p:nvPr/>
        </p:nvSpPr>
        <p:spPr>
          <a:xfrm>
            <a:off x="6985901" y="3663664"/>
            <a:ext cx="3410375" cy="215444"/>
          </a:xfrm>
          <a:prstGeom prst="rect">
            <a:avLst/>
          </a:prstGeom>
          <a:noFill/>
        </p:spPr>
        <p:txBody>
          <a:bodyPr wrap="square" rtlCol="0">
            <a:spAutoFit/>
          </a:bodyPr>
          <a:lstStyle/>
          <a:p>
            <a:pPr algn="ctr"/>
            <a:r>
              <a:rPr lang="en-US" sz="800" i="1" kern="0" dirty="0">
                <a:effectLst/>
                <a:latin typeface="Times New Roman" panose="02020603050405020304" pitchFamily="18" charset="0"/>
                <a:ea typeface="Times New Roman" panose="02020603050405020304" pitchFamily="18" charset="0"/>
              </a:rPr>
              <a:t>Mel Spectrogram image of 10 second sample of  an audio files in dataset..</a:t>
            </a:r>
            <a:endParaRPr lang="en-US" sz="800" dirty="0"/>
          </a:p>
        </p:txBody>
      </p:sp>
      <p:pic>
        <p:nvPicPr>
          <p:cNvPr id="12" name="Picture 11" descr="A colorful dots on a white background&#10;&#10;Description automatically generated">
            <a:extLst>
              <a:ext uri="{FF2B5EF4-FFF2-40B4-BE49-F238E27FC236}">
                <a16:creationId xmlns:a16="http://schemas.microsoft.com/office/drawing/2014/main" id="{E0620E3E-66C6-753E-82EE-6439D6C5285E}"/>
              </a:ext>
            </a:extLst>
          </p:cNvPr>
          <p:cNvPicPr>
            <a:picLocks noChangeAspect="1"/>
          </p:cNvPicPr>
          <p:nvPr/>
        </p:nvPicPr>
        <p:blipFill>
          <a:blip r:embed="rId4"/>
          <a:stretch>
            <a:fillRect/>
          </a:stretch>
        </p:blipFill>
        <p:spPr>
          <a:xfrm>
            <a:off x="6541646" y="4315430"/>
            <a:ext cx="2686140" cy="2014605"/>
          </a:xfrm>
          <a:prstGeom prst="rect">
            <a:avLst/>
          </a:prstGeom>
        </p:spPr>
      </p:pic>
      <p:pic>
        <p:nvPicPr>
          <p:cNvPr id="14" name="Picture 13" descr="A group of numbers in black squares&#10;&#10;Description automatically generated">
            <a:extLst>
              <a:ext uri="{FF2B5EF4-FFF2-40B4-BE49-F238E27FC236}">
                <a16:creationId xmlns:a16="http://schemas.microsoft.com/office/drawing/2014/main" id="{D05C8172-9A3D-15F9-733B-ABD2A9A0027A}"/>
              </a:ext>
            </a:extLst>
          </p:cNvPr>
          <p:cNvPicPr>
            <a:picLocks noChangeAspect="1"/>
          </p:cNvPicPr>
          <p:nvPr/>
        </p:nvPicPr>
        <p:blipFill>
          <a:blip r:embed="rId5"/>
          <a:stretch>
            <a:fillRect/>
          </a:stretch>
        </p:blipFill>
        <p:spPr>
          <a:xfrm>
            <a:off x="9105537" y="4657816"/>
            <a:ext cx="2132274" cy="1599205"/>
          </a:xfrm>
          <a:prstGeom prst="rect">
            <a:avLst/>
          </a:prstGeom>
        </p:spPr>
      </p:pic>
      <p:sp>
        <p:nvSpPr>
          <p:cNvPr id="15" name="TextBox 14">
            <a:extLst>
              <a:ext uri="{FF2B5EF4-FFF2-40B4-BE49-F238E27FC236}">
                <a16:creationId xmlns:a16="http://schemas.microsoft.com/office/drawing/2014/main" id="{B4A0A575-F875-569A-96E0-B9798570A488}"/>
              </a:ext>
            </a:extLst>
          </p:cNvPr>
          <p:cNvSpPr txBox="1"/>
          <p:nvPr/>
        </p:nvSpPr>
        <p:spPr>
          <a:xfrm>
            <a:off x="8727469" y="6323599"/>
            <a:ext cx="2926009" cy="215444"/>
          </a:xfrm>
          <a:prstGeom prst="rect">
            <a:avLst/>
          </a:prstGeom>
          <a:noFill/>
        </p:spPr>
        <p:txBody>
          <a:bodyPr wrap="square" rtlCol="0">
            <a:spAutoFit/>
          </a:bodyPr>
          <a:lstStyle/>
          <a:p>
            <a:pPr algn="ctr"/>
            <a:r>
              <a:rPr lang="en-US" sz="800" i="1" kern="0" dirty="0">
                <a:effectLst/>
                <a:latin typeface="Times New Roman" panose="02020603050405020304" pitchFamily="18" charset="0"/>
                <a:ea typeface="Times New Roman" panose="02020603050405020304" pitchFamily="18" charset="0"/>
              </a:rPr>
              <a:t>Subset of  images from MNIST dataset[8].</a:t>
            </a:r>
            <a:endParaRPr lang="en-US" sz="800" dirty="0"/>
          </a:p>
        </p:txBody>
      </p:sp>
    </p:spTree>
    <p:extLst>
      <p:ext uri="{BB962C8B-B14F-4D97-AF65-F5344CB8AC3E}">
        <p14:creationId xmlns:p14="http://schemas.microsoft.com/office/powerpoint/2010/main" val="175972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A53EC43-A34C-C91F-CD91-9ED94E5FDBF5}"/>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dirty="0">
                <a:solidFill>
                  <a:srgbClr val="FFFFFF"/>
                </a:solidFill>
              </a:rPr>
              <a:t>methods</a:t>
            </a:r>
          </a:p>
        </p:txBody>
      </p:sp>
      <p:sp>
        <p:nvSpPr>
          <p:cNvPr id="20" name="Rectangle 19">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A65F4CE8-B17D-7B16-99A4-BDCDBDE4125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066296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5BC8-922B-B85B-9E96-1FF4CB4DDCEE}"/>
              </a:ext>
            </a:extLst>
          </p:cNvPr>
          <p:cNvSpPr>
            <a:spLocks noGrp="1"/>
          </p:cNvSpPr>
          <p:nvPr>
            <p:ph type="title"/>
          </p:nvPr>
        </p:nvSpPr>
        <p:spPr>
          <a:xfrm>
            <a:off x="581192" y="702156"/>
            <a:ext cx="11029616" cy="726594"/>
          </a:xfrm>
        </p:spPr>
        <p:txBody>
          <a:bodyPr>
            <a:normAutofit/>
          </a:bodyPr>
          <a:lstStyle/>
          <a:p>
            <a:r>
              <a:rPr lang="en-US" sz="2400" dirty="0">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A9236ACD-8703-F17F-BDF4-DA939990CF96}"/>
              </a:ext>
            </a:extLst>
          </p:cNvPr>
          <p:cNvSpPr>
            <a:spLocks noGrp="1"/>
          </p:cNvSpPr>
          <p:nvPr>
            <p:ph idx="1"/>
          </p:nvPr>
        </p:nvSpPr>
        <p:spPr>
          <a:xfrm>
            <a:off x="356906" y="1643062"/>
            <a:ext cx="11029615" cy="3571875"/>
          </a:xfrm>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Available data:</a:t>
            </a:r>
          </a:p>
          <a:p>
            <a:pPr marL="0" indent="0">
              <a:buNone/>
            </a:pPr>
            <a:endParaRPr lang="en-US" sz="1600" b="1" dirty="0">
              <a:latin typeface="Times New Roman" panose="02020603050405020304" pitchFamily="18" charset="0"/>
              <a:cs typeface="Times New Roman" panose="02020603050405020304" pitchFamily="18" charset="0"/>
            </a:endParaRPr>
          </a:p>
          <a:p>
            <a:pPr>
              <a:buFont typeface="Wingdings" pitchFamily="2" charset="2"/>
              <a:buChar char="§"/>
            </a:pPr>
            <a:r>
              <a:rPr lang="en-US" sz="1400" dirty="0">
                <a:latin typeface="Times New Roman" panose="02020603050405020304" pitchFamily="18" charset="0"/>
                <a:cs typeface="Times New Roman" panose="02020603050405020304" pitchFamily="18" charset="0"/>
              </a:rPr>
              <a:t>Species Dataset (Gryllus Genus): </a:t>
            </a:r>
          </a:p>
          <a:p>
            <a:pPr lvl="1">
              <a:buFont typeface="Wingdings" pitchFamily="2" charset="2"/>
              <a:buChar char="§"/>
            </a:pPr>
            <a:r>
              <a:rPr lang="en-US" sz="1400" dirty="0">
                <a:latin typeface="Times New Roman" panose="02020603050405020304" pitchFamily="18" charset="0"/>
                <a:cs typeface="Times New Roman" panose="02020603050405020304" pitchFamily="18" charset="0"/>
              </a:rPr>
              <a:t>592 </a:t>
            </a:r>
            <a:r>
              <a:rPr lang="en-US" sz="1400" kern="0" dirty="0">
                <a:effectLst/>
                <a:latin typeface="Times New Roman" panose="02020603050405020304" pitchFamily="18" charset="0"/>
                <a:ea typeface="Times New Roman" panose="02020603050405020304" pitchFamily="18" charset="0"/>
              </a:rPr>
              <a:t>audio files containing recorded cricket songs from different species under ‘</a:t>
            </a:r>
            <a:r>
              <a:rPr lang="en-US" sz="1400" i="1" kern="0" dirty="0">
                <a:effectLst/>
                <a:latin typeface="Times New Roman" panose="02020603050405020304" pitchFamily="18" charset="0"/>
                <a:ea typeface="Times New Roman" panose="02020603050405020304" pitchFamily="18" charset="0"/>
              </a:rPr>
              <a:t>Gryllus’ </a:t>
            </a:r>
            <a:r>
              <a:rPr lang="en-US" sz="1400" kern="0" dirty="0">
                <a:effectLst/>
                <a:latin typeface="Times New Roman" panose="02020603050405020304" pitchFamily="18" charset="0"/>
                <a:ea typeface="Times New Roman" panose="02020603050405020304" pitchFamily="18" charset="0"/>
              </a:rPr>
              <a:t>genus</a:t>
            </a:r>
            <a:r>
              <a:rPr lang="en-US" sz="1400" dirty="0">
                <a:latin typeface="Times New Roman" panose="02020603050405020304" pitchFamily="18" charset="0"/>
                <a:cs typeface="Times New Roman" panose="02020603050405020304" pitchFamily="18" charset="0"/>
              </a:rPr>
              <a:t>. Total 11distinct species.</a:t>
            </a:r>
          </a:p>
          <a:p>
            <a:pPr>
              <a:buFont typeface="Wingdings" pitchFamily="2" charset="2"/>
              <a:buChar char="§"/>
            </a:pPr>
            <a:r>
              <a:rPr lang="en-US" sz="1400" kern="0" dirty="0">
                <a:latin typeface="Times New Roman" panose="02020603050405020304" pitchFamily="18" charset="0"/>
                <a:cs typeface="Times New Roman" panose="02020603050405020304" pitchFamily="18" charset="0"/>
              </a:rPr>
              <a:t>Genus Dataset</a:t>
            </a:r>
            <a:r>
              <a:rPr lang="en-US" sz="1400" dirty="0">
                <a:latin typeface="Times New Roman" panose="02020603050405020304" pitchFamily="18" charset="0"/>
                <a:cs typeface="Times New Roman" panose="02020603050405020304" pitchFamily="18" charset="0"/>
              </a:rPr>
              <a:t>: </a:t>
            </a:r>
          </a:p>
          <a:p>
            <a:pPr lvl="1">
              <a:buFont typeface="Wingdings" pitchFamily="2" charset="2"/>
              <a:buChar char="§"/>
            </a:pPr>
            <a:r>
              <a:rPr lang="en-US" sz="1400" dirty="0">
                <a:latin typeface="Times New Roman" panose="02020603050405020304" pitchFamily="18" charset="0"/>
                <a:cs typeface="Times New Roman" panose="02020603050405020304" pitchFamily="18" charset="0"/>
              </a:rPr>
              <a:t>441 audio files both from SINA (Singing Insects of North America)  and MCL (Cornell’s Macaulay library). Total 26 different genuses.</a:t>
            </a:r>
          </a:p>
          <a:p>
            <a:pPr lvl="1">
              <a:buFont typeface="Wingdings" pitchFamily="2" charset="2"/>
              <a:buChar char="§"/>
            </a:pPr>
            <a:endParaRPr lang="en-US" sz="1400" dirty="0">
              <a:latin typeface="Times New Roman" panose="02020603050405020304" pitchFamily="18" charset="0"/>
              <a:cs typeface="Times New Roman" panose="02020603050405020304" pitchFamily="18" charset="0"/>
            </a:endParaRPr>
          </a:p>
          <a:p>
            <a:pPr>
              <a:buFont typeface="Wingdings" pitchFamily="2" charset="2"/>
              <a:buChar char="§"/>
            </a:pPr>
            <a:endParaRPr lang="en-US" sz="1400" dirty="0">
              <a:latin typeface="Times New Roman" panose="02020603050405020304" pitchFamily="18" charset="0"/>
              <a:cs typeface="Times New Roman" panose="02020603050405020304" pitchFamily="18" charset="0"/>
            </a:endParaRPr>
          </a:p>
          <a:p>
            <a:pPr marL="0" indent="0">
              <a:buNone/>
            </a:pPr>
            <a:endParaRPr lang="en-US" sz="17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F72BED1-4FAE-C537-1E59-05238F0EDE8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29399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C76F61B-F7F1-682D-771C-2F25DC42AE76}"/>
              </a:ext>
            </a:extLst>
          </p:cNvPr>
          <p:cNvSpPr txBox="1">
            <a:spLocks/>
          </p:cNvSpPr>
          <p:nvPr/>
        </p:nvSpPr>
        <p:spPr>
          <a:xfrm>
            <a:off x="391411" y="837931"/>
            <a:ext cx="11029615" cy="4950394"/>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1600" b="1" dirty="0">
                <a:latin typeface="Times New Roman" panose="02020603050405020304" pitchFamily="18" charset="0"/>
                <a:cs typeface="Times New Roman" panose="02020603050405020304" pitchFamily="18" charset="0"/>
              </a:rPr>
              <a:t>Challenges and solution:</a:t>
            </a:r>
          </a:p>
          <a:p>
            <a:pPr>
              <a:buFont typeface="Wingdings" pitchFamily="2" charset="2"/>
              <a:buChar char="§"/>
            </a:pPr>
            <a:r>
              <a:rPr lang="en-US" sz="1400" dirty="0">
                <a:latin typeface="Times New Roman" panose="02020603050405020304" pitchFamily="18" charset="0"/>
                <a:cs typeface="Times New Roman" panose="02020603050405020304" pitchFamily="18" charset="0"/>
              </a:rPr>
              <a:t>Small dataset size and class imbalance:</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Audio files resampled into 10 seconds samples with 5 seconds overlap.</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Undersampling and oversampling done to further balance the data.</a:t>
            </a:r>
          </a:p>
          <a:p>
            <a:pPr marL="324000" lvl="1" indent="0">
              <a:buNone/>
            </a:pPr>
            <a:endParaRPr lang="en-US" sz="1200" dirty="0">
              <a:latin typeface="Times New Roman" panose="02020603050405020304" pitchFamily="18" charset="0"/>
              <a:cs typeface="Times New Roman" panose="02020603050405020304" pitchFamily="18" charset="0"/>
            </a:endParaRPr>
          </a:p>
          <a:p>
            <a:pPr>
              <a:buFont typeface="Wingdings" pitchFamily="2" charset="2"/>
              <a:buChar char="§"/>
            </a:pPr>
            <a:r>
              <a:rPr lang="en-US" sz="1400" dirty="0">
                <a:latin typeface="Times New Roman" panose="02020603050405020304" pitchFamily="18" charset="0"/>
                <a:cs typeface="Times New Roman" panose="02020603050405020304" pitchFamily="18" charset="0"/>
              </a:rPr>
              <a:t>Uneven distribution within audio files</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Dataset divided into subsets based on number of audio files for each class, for both , species dataset(Gryllus genus) and genus dataset.</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Species sub datasets: 9 species (more than 10 audio files), 5-species (more than 50 audio files) and 3-species (more than 70 audio files).</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Genus sub datasets: 11 genus (more than 10 audio files), 8 genus (more than 15 audio files), 5 genus ( more than 30 audio files) and 3 genus (more than 60 audio files).</a:t>
            </a:r>
          </a:p>
          <a:p>
            <a:pPr marL="324000" lvl="1" indent="0">
              <a:buNone/>
            </a:pPr>
            <a:endParaRPr lang="en-US" sz="1200" dirty="0">
              <a:latin typeface="Times New Roman" panose="02020603050405020304" pitchFamily="18" charset="0"/>
              <a:cs typeface="Times New Roman" panose="02020603050405020304" pitchFamily="18" charset="0"/>
            </a:endParaRPr>
          </a:p>
          <a:p>
            <a:pPr>
              <a:buFont typeface="Wingdings" pitchFamily="2" charset="2"/>
              <a:buChar char="§"/>
            </a:pPr>
            <a:r>
              <a:rPr lang="en-US" sz="1400" dirty="0">
                <a:latin typeface="Times New Roman" panose="02020603050405020304" pitchFamily="18" charset="0"/>
                <a:cs typeface="Times New Roman" panose="02020603050405020304" pitchFamily="18" charset="0"/>
              </a:rPr>
              <a:t>Noisy data:</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Human Voiceover addressed by applying VAD (Voice Activity Detection) technique.</a:t>
            </a:r>
          </a:p>
          <a:p>
            <a:pPr lvl="1">
              <a:buFont typeface="Wingdings" pitchFamily="2" charset="2"/>
              <a:buChar char="§"/>
            </a:pPr>
            <a:r>
              <a:rPr lang="en-US" sz="1200" dirty="0">
                <a:latin typeface="Times New Roman" panose="02020603050405020304" pitchFamily="18" charset="0"/>
                <a:cs typeface="Times New Roman" panose="02020603050405020304" pitchFamily="18" charset="0"/>
              </a:rPr>
              <a:t>Other background noise like telephone ring, bird call etc. removed by using high pass filter.</a:t>
            </a:r>
            <a:r>
              <a:rPr lang="en-US" sz="1200" dirty="0">
                <a:latin typeface="Arial" panose="020B0604020202020204" pitchFamily="34" charset="0"/>
                <a:cs typeface="Arial" panose="020B0604020202020204" pitchFamily="34" charset="0"/>
              </a:rPr>
              <a:t> </a:t>
            </a:r>
            <a:r>
              <a:rPr lang="en-US" sz="1200" dirty="0">
                <a:latin typeface="Times New Roman" panose="02020603050405020304" pitchFamily="18" charset="0"/>
                <a:cs typeface="Times New Roman" panose="02020603050405020304" pitchFamily="18" charset="0"/>
              </a:rPr>
              <a:t>Audio occurring at frequencies lower than a defined threshold ( 2KHz) “zeroed out”.</a:t>
            </a:r>
          </a:p>
          <a:p>
            <a:pPr lvl="1">
              <a:buFont typeface="Wingdings" pitchFamily="2" charset="2"/>
              <a:buChar char="§"/>
            </a:pPr>
            <a:endParaRPr lang="en-US" sz="15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a:extLst>
              <a:ext uri="{FF2B5EF4-FFF2-40B4-BE49-F238E27FC236}">
                <a16:creationId xmlns:a16="http://schemas.microsoft.com/office/drawing/2014/main" id="{756DE2AE-63AE-1FC2-CEF5-F8146AC6234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64729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15E3DE-A577-0635-1AB1-A93CDE63ACE6}"/>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3" name="Picture 2">
            <a:extLst>
              <a:ext uri="{FF2B5EF4-FFF2-40B4-BE49-F238E27FC236}">
                <a16:creationId xmlns:a16="http://schemas.microsoft.com/office/drawing/2014/main" id="{4E420739-CC11-6677-7378-B9E382F3CC62}"/>
              </a:ext>
            </a:extLst>
          </p:cNvPr>
          <p:cNvPicPr>
            <a:picLocks noChangeAspect="1"/>
          </p:cNvPicPr>
          <p:nvPr/>
        </p:nvPicPr>
        <p:blipFill>
          <a:blip r:embed="rId3"/>
          <a:stretch>
            <a:fillRect/>
          </a:stretch>
        </p:blipFill>
        <p:spPr>
          <a:xfrm>
            <a:off x="569259" y="791577"/>
            <a:ext cx="1629237" cy="1972235"/>
          </a:xfrm>
          <a:prstGeom prst="rect">
            <a:avLst/>
          </a:prstGeom>
        </p:spPr>
      </p:pic>
      <p:pic>
        <p:nvPicPr>
          <p:cNvPr id="4" name="Picture 3">
            <a:extLst>
              <a:ext uri="{FF2B5EF4-FFF2-40B4-BE49-F238E27FC236}">
                <a16:creationId xmlns:a16="http://schemas.microsoft.com/office/drawing/2014/main" id="{D9ABFDA7-90CD-E218-F63A-5641B84D6BFE}"/>
              </a:ext>
            </a:extLst>
          </p:cNvPr>
          <p:cNvPicPr>
            <a:picLocks noChangeAspect="1"/>
          </p:cNvPicPr>
          <p:nvPr/>
        </p:nvPicPr>
        <p:blipFill>
          <a:blip r:embed="rId4"/>
          <a:stretch>
            <a:fillRect/>
          </a:stretch>
        </p:blipFill>
        <p:spPr>
          <a:xfrm>
            <a:off x="2793059" y="1092013"/>
            <a:ext cx="2458018" cy="1520638"/>
          </a:xfrm>
          <a:prstGeom prst="rect">
            <a:avLst/>
          </a:prstGeom>
        </p:spPr>
      </p:pic>
      <p:pic>
        <p:nvPicPr>
          <p:cNvPr id="5" name="Picture 4">
            <a:extLst>
              <a:ext uri="{FF2B5EF4-FFF2-40B4-BE49-F238E27FC236}">
                <a16:creationId xmlns:a16="http://schemas.microsoft.com/office/drawing/2014/main" id="{5EA40CF6-E4CC-90CB-F693-65CFC2D7B830}"/>
              </a:ext>
            </a:extLst>
          </p:cNvPr>
          <p:cNvPicPr>
            <a:picLocks noChangeAspect="1"/>
          </p:cNvPicPr>
          <p:nvPr/>
        </p:nvPicPr>
        <p:blipFill>
          <a:blip r:embed="rId5"/>
          <a:stretch>
            <a:fillRect/>
          </a:stretch>
        </p:blipFill>
        <p:spPr>
          <a:xfrm>
            <a:off x="5441950" y="1706397"/>
            <a:ext cx="2285626" cy="906254"/>
          </a:xfrm>
          <a:prstGeom prst="rect">
            <a:avLst/>
          </a:prstGeom>
        </p:spPr>
      </p:pic>
      <p:pic>
        <p:nvPicPr>
          <p:cNvPr id="6" name="Picture 5">
            <a:extLst>
              <a:ext uri="{FF2B5EF4-FFF2-40B4-BE49-F238E27FC236}">
                <a16:creationId xmlns:a16="http://schemas.microsoft.com/office/drawing/2014/main" id="{A14D8C48-E9B4-8EEE-45DD-0472410D4AF3}"/>
              </a:ext>
            </a:extLst>
          </p:cNvPr>
          <p:cNvPicPr>
            <a:picLocks noChangeAspect="1"/>
          </p:cNvPicPr>
          <p:nvPr/>
        </p:nvPicPr>
        <p:blipFill>
          <a:blip r:embed="rId6"/>
          <a:stretch>
            <a:fillRect/>
          </a:stretch>
        </p:blipFill>
        <p:spPr>
          <a:xfrm>
            <a:off x="7918449" y="1938641"/>
            <a:ext cx="2390962" cy="674010"/>
          </a:xfrm>
          <a:prstGeom prst="rect">
            <a:avLst/>
          </a:prstGeom>
        </p:spPr>
      </p:pic>
      <p:pic>
        <p:nvPicPr>
          <p:cNvPr id="7" name="Picture 6">
            <a:extLst>
              <a:ext uri="{FF2B5EF4-FFF2-40B4-BE49-F238E27FC236}">
                <a16:creationId xmlns:a16="http://schemas.microsoft.com/office/drawing/2014/main" id="{38C8DCFF-07A0-BEED-0091-3ABE20AC7082}"/>
              </a:ext>
            </a:extLst>
          </p:cNvPr>
          <p:cNvPicPr>
            <a:picLocks noChangeAspect="1"/>
          </p:cNvPicPr>
          <p:nvPr/>
        </p:nvPicPr>
        <p:blipFill>
          <a:blip r:embed="rId7"/>
          <a:stretch>
            <a:fillRect/>
          </a:stretch>
        </p:blipFill>
        <p:spPr>
          <a:xfrm>
            <a:off x="569259" y="3339353"/>
            <a:ext cx="1744571" cy="2995885"/>
          </a:xfrm>
          <a:prstGeom prst="rect">
            <a:avLst/>
          </a:prstGeom>
        </p:spPr>
      </p:pic>
      <p:sp>
        <p:nvSpPr>
          <p:cNvPr id="8" name="TextBox 7">
            <a:extLst>
              <a:ext uri="{FF2B5EF4-FFF2-40B4-BE49-F238E27FC236}">
                <a16:creationId xmlns:a16="http://schemas.microsoft.com/office/drawing/2014/main" id="{8CA45BF6-4215-4B1F-9464-6D3C6F1540E8}"/>
              </a:ext>
            </a:extLst>
          </p:cNvPr>
          <p:cNvSpPr txBox="1"/>
          <p:nvPr/>
        </p:nvSpPr>
        <p:spPr>
          <a:xfrm>
            <a:off x="569258" y="533479"/>
            <a:ext cx="267270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Species dataset (Gryllus genus)</a:t>
            </a:r>
          </a:p>
        </p:txBody>
      </p:sp>
      <p:sp>
        <p:nvSpPr>
          <p:cNvPr id="9" name="TextBox 8">
            <a:extLst>
              <a:ext uri="{FF2B5EF4-FFF2-40B4-BE49-F238E27FC236}">
                <a16:creationId xmlns:a16="http://schemas.microsoft.com/office/drawing/2014/main" id="{31034109-C7F1-E2EA-F1F4-F9C4F178B655}"/>
              </a:ext>
            </a:extLst>
          </p:cNvPr>
          <p:cNvSpPr txBox="1"/>
          <p:nvPr/>
        </p:nvSpPr>
        <p:spPr>
          <a:xfrm>
            <a:off x="569259" y="3031576"/>
            <a:ext cx="188769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Genus dataset</a:t>
            </a:r>
          </a:p>
        </p:txBody>
      </p:sp>
      <p:sp>
        <p:nvSpPr>
          <p:cNvPr id="10" name="TextBox 9">
            <a:extLst>
              <a:ext uri="{FF2B5EF4-FFF2-40B4-BE49-F238E27FC236}">
                <a16:creationId xmlns:a16="http://schemas.microsoft.com/office/drawing/2014/main" id="{A14F6C82-6997-FF89-E158-91140DA1EC3D}"/>
              </a:ext>
            </a:extLst>
          </p:cNvPr>
          <p:cNvSpPr txBox="1"/>
          <p:nvPr/>
        </p:nvSpPr>
        <p:spPr>
          <a:xfrm>
            <a:off x="569259" y="6448508"/>
            <a:ext cx="1975158" cy="461665"/>
          </a:xfrm>
          <a:prstGeom prst="rect">
            <a:avLst/>
          </a:prstGeom>
          <a:noFill/>
        </p:spPr>
        <p:txBody>
          <a:bodyPr wrap="square" rtlCol="0">
            <a:spAutoFit/>
          </a:bodyPr>
          <a:lstStyle/>
          <a:p>
            <a:r>
              <a:rPr lang="en-US" sz="800" i="1" dirty="0">
                <a:effectLst/>
                <a:latin typeface="Times New Roman" panose="02020603050405020304" pitchFamily="18" charset="0"/>
                <a:ea typeface="Times New Roman" panose="02020603050405020304" pitchFamily="18" charset="0"/>
              </a:rPr>
              <a:t>List of Genus with corresponding number of audio files in genus Dataset</a:t>
            </a:r>
            <a:endParaRPr lang="en-US" sz="800" dirty="0">
              <a:effectLst/>
              <a:latin typeface="Times New Roman" panose="02020603050405020304" pitchFamily="18" charset="0"/>
              <a:ea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080253F-34A7-8C5A-72E5-CB7FB65E426F}"/>
              </a:ext>
            </a:extLst>
          </p:cNvPr>
          <p:cNvSpPr txBox="1"/>
          <p:nvPr/>
        </p:nvSpPr>
        <p:spPr>
          <a:xfrm>
            <a:off x="525527" y="2693159"/>
            <a:ext cx="1975158" cy="461665"/>
          </a:xfrm>
          <a:prstGeom prst="rect">
            <a:avLst/>
          </a:prstGeom>
          <a:noFill/>
        </p:spPr>
        <p:txBody>
          <a:bodyPr wrap="square" rtlCol="0">
            <a:spAutoFit/>
          </a:bodyPr>
          <a:lstStyle/>
          <a:p>
            <a:r>
              <a:rPr lang="en-US" sz="800" i="1" dirty="0">
                <a:effectLst/>
                <a:latin typeface="Times New Roman" panose="02020603050405020304" pitchFamily="18" charset="0"/>
                <a:ea typeface="Times New Roman" panose="02020603050405020304" pitchFamily="18" charset="0"/>
              </a:rPr>
              <a:t>List of species with corresponding number of audio files in species Dataset</a:t>
            </a:r>
            <a:endParaRPr lang="en-US" sz="800" dirty="0">
              <a:effectLst/>
              <a:latin typeface="Times New Roman" panose="02020603050405020304" pitchFamily="18" charset="0"/>
              <a:ea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A88DFE3-6FD4-4AFE-B158-3D1EEA6A6D2D}"/>
              </a:ext>
            </a:extLst>
          </p:cNvPr>
          <p:cNvSpPr txBox="1"/>
          <p:nvPr/>
        </p:nvSpPr>
        <p:spPr>
          <a:xfrm>
            <a:off x="2964545" y="2693159"/>
            <a:ext cx="7344866" cy="215444"/>
          </a:xfrm>
          <a:prstGeom prst="rect">
            <a:avLst/>
          </a:prstGeom>
          <a:noFill/>
        </p:spPr>
        <p:txBody>
          <a:bodyPr wrap="square" rtlCol="0">
            <a:spAutoFit/>
          </a:bodyPr>
          <a:lstStyle/>
          <a:p>
            <a:pPr algn="ctr"/>
            <a:r>
              <a:rPr lang="en-US" sz="800" i="1" kern="0" dirty="0">
                <a:effectLst/>
                <a:latin typeface="Times New Roman" panose="02020603050405020304" pitchFamily="18" charset="0"/>
                <a:ea typeface="Times New Roman" panose="02020603050405020304" pitchFamily="18" charset="0"/>
              </a:rPr>
              <a:t>List of Gryllus Species with more than 10 audio files (9 species set), 50 audio files (5 species set) and 70 audio files (3 species set) </a:t>
            </a:r>
            <a:r>
              <a:rPr lang="en-US" sz="800" dirty="0">
                <a:effectLst/>
              </a:rPr>
              <a:t> </a:t>
            </a:r>
            <a:endParaRPr lang="en-US" sz="800" dirty="0"/>
          </a:p>
        </p:txBody>
      </p:sp>
      <p:pic>
        <p:nvPicPr>
          <p:cNvPr id="17" name="Picture 16">
            <a:extLst>
              <a:ext uri="{FF2B5EF4-FFF2-40B4-BE49-F238E27FC236}">
                <a16:creationId xmlns:a16="http://schemas.microsoft.com/office/drawing/2014/main" id="{F01938CF-E9C7-8183-6495-48C0042FDA8D}"/>
              </a:ext>
            </a:extLst>
          </p:cNvPr>
          <p:cNvPicPr>
            <a:picLocks noChangeAspect="1"/>
          </p:cNvPicPr>
          <p:nvPr/>
        </p:nvPicPr>
        <p:blipFill>
          <a:blip r:embed="rId8"/>
          <a:stretch>
            <a:fillRect/>
          </a:stretch>
        </p:blipFill>
        <p:spPr>
          <a:xfrm>
            <a:off x="2933043" y="4424433"/>
            <a:ext cx="2178050" cy="1758950"/>
          </a:xfrm>
          <a:prstGeom prst="rect">
            <a:avLst/>
          </a:prstGeom>
        </p:spPr>
      </p:pic>
      <p:pic>
        <p:nvPicPr>
          <p:cNvPr id="18" name="Picture 17">
            <a:extLst>
              <a:ext uri="{FF2B5EF4-FFF2-40B4-BE49-F238E27FC236}">
                <a16:creationId xmlns:a16="http://schemas.microsoft.com/office/drawing/2014/main" id="{50B551AD-1FFC-FDE2-BD72-857F941E4ED8}"/>
              </a:ext>
            </a:extLst>
          </p:cNvPr>
          <p:cNvPicPr>
            <a:picLocks noChangeAspect="1"/>
          </p:cNvPicPr>
          <p:nvPr/>
        </p:nvPicPr>
        <p:blipFill>
          <a:blip r:embed="rId9"/>
          <a:stretch>
            <a:fillRect/>
          </a:stretch>
        </p:blipFill>
        <p:spPr>
          <a:xfrm>
            <a:off x="5294913" y="4966919"/>
            <a:ext cx="1950944" cy="1228372"/>
          </a:xfrm>
          <a:prstGeom prst="rect">
            <a:avLst/>
          </a:prstGeom>
        </p:spPr>
      </p:pic>
      <p:pic>
        <p:nvPicPr>
          <p:cNvPr id="19" name="Picture 18">
            <a:extLst>
              <a:ext uri="{FF2B5EF4-FFF2-40B4-BE49-F238E27FC236}">
                <a16:creationId xmlns:a16="http://schemas.microsoft.com/office/drawing/2014/main" id="{AE46F4D2-7A2F-1064-0F00-545F04D47219}"/>
              </a:ext>
            </a:extLst>
          </p:cNvPr>
          <p:cNvPicPr>
            <a:picLocks noChangeAspect="1"/>
          </p:cNvPicPr>
          <p:nvPr/>
        </p:nvPicPr>
        <p:blipFill>
          <a:blip r:embed="rId10"/>
          <a:stretch>
            <a:fillRect/>
          </a:stretch>
        </p:blipFill>
        <p:spPr>
          <a:xfrm>
            <a:off x="7379534" y="5303908"/>
            <a:ext cx="1846178" cy="834793"/>
          </a:xfrm>
          <a:prstGeom prst="rect">
            <a:avLst/>
          </a:prstGeom>
        </p:spPr>
      </p:pic>
      <p:pic>
        <p:nvPicPr>
          <p:cNvPr id="20" name="Picture 19">
            <a:extLst>
              <a:ext uri="{FF2B5EF4-FFF2-40B4-BE49-F238E27FC236}">
                <a16:creationId xmlns:a16="http://schemas.microsoft.com/office/drawing/2014/main" id="{9049C999-D3C1-8044-B2FF-8F142481DEF2}"/>
              </a:ext>
            </a:extLst>
          </p:cNvPr>
          <p:cNvPicPr>
            <a:picLocks noChangeAspect="1"/>
          </p:cNvPicPr>
          <p:nvPr/>
        </p:nvPicPr>
        <p:blipFill>
          <a:blip r:embed="rId11"/>
          <a:stretch>
            <a:fillRect/>
          </a:stretch>
        </p:blipFill>
        <p:spPr>
          <a:xfrm>
            <a:off x="9283280" y="5466888"/>
            <a:ext cx="1887320" cy="653303"/>
          </a:xfrm>
          <a:prstGeom prst="rect">
            <a:avLst/>
          </a:prstGeom>
        </p:spPr>
      </p:pic>
      <p:sp>
        <p:nvSpPr>
          <p:cNvPr id="21" name="TextBox 20">
            <a:extLst>
              <a:ext uri="{FF2B5EF4-FFF2-40B4-BE49-F238E27FC236}">
                <a16:creationId xmlns:a16="http://schemas.microsoft.com/office/drawing/2014/main" id="{9BE92356-681B-0165-98AE-3B9C4A9D8858}"/>
              </a:ext>
            </a:extLst>
          </p:cNvPr>
          <p:cNvSpPr txBox="1"/>
          <p:nvPr/>
        </p:nvSpPr>
        <p:spPr>
          <a:xfrm>
            <a:off x="3657601" y="6463896"/>
            <a:ext cx="6497288" cy="215444"/>
          </a:xfrm>
          <a:prstGeom prst="rect">
            <a:avLst/>
          </a:prstGeom>
          <a:noFill/>
        </p:spPr>
        <p:txBody>
          <a:bodyPr wrap="square" rtlCol="0">
            <a:spAutoFit/>
          </a:bodyPr>
          <a:lstStyle/>
          <a:p>
            <a:pPr algn="ctr"/>
            <a:r>
              <a:rPr lang="en-US" sz="800" i="1" kern="0" dirty="0">
                <a:effectLst/>
                <a:latin typeface="Times New Roman" panose="02020603050405020304" pitchFamily="18" charset="0"/>
                <a:ea typeface="Times New Roman" panose="02020603050405020304" pitchFamily="18" charset="0"/>
              </a:rPr>
              <a:t>List of Genus with more than 10 audio files (11 genus set) , 15 audio files (8 genus set), 130 audio files (5 genus set) and 60 audio files (3genus set)</a:t>
            </a:r>
            <a:endParaRPr lang="en-US" sz="800" dirty="0"/>
          </a:p>
        </p:txBody>
      </p:sp>
    </p:spTree>
    <p:extLst>
      <p:ext uri="{BB962C8B-B14F-4D97-AF65-F5344CB8AC3E}">
        <p14:creationId xmlns:p14="http://schemas.microsoft.com/office/powerpoint/2010/main" val="193876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37FBC5-0B16-3DA6-753B-C8432D9398C1}"/>
              </a:ext>
            </a:extLst>
          </p:cNvPr>
          <p:cNvSpPr txBox="1"/>
          <p:nvPr/>
        </p:nvSpPr>
        <p:spPr>
          <a:xfrm>
            <a:off x="514349" y="728663"/>
            <a:ext cx="838676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Mel spectrogram image for Gryllus Leei for an audio file ( without any processing)</a:t>
            </a:r>
          </a:p>
        </p:txBody>
      </p:sp>
      <p:pic>
        <p:nvPicPr>
          <p:cNvPr id="7" name="R01-064_208545_G. leei.wav">
            <a:hlinkClick r:id="" action="ppaction://media"/>
            <a:extLst>
              <a:ext uri="{FF2B5EF4-FFF2-40B4-BE49-F238E27FC236}">
                <a16:creationId xmlns:a16="http://schemas.microsoft.com/office/drawing/2014/main" id="{8B519DCE-8DC2-92B8-66EB-38B6128A19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47176" y="1479551"/>
            <a:ext cx="812800" cy="812800"/>
          </a:xfrm>
          <a:prstGeom prst="rect">
            <a:avLst/>
          </a:prstGeom>
        </p:spPr>
      </p:pic>
      <p:sp>
        <p:nvSpPr>
          <p:cNvPr id="10" name="TextBox 9">
            <a:extLst>
              <a:ext uri="{FF2B5EF4-FFF2-40B4-BE49-F238E27FC236}">
                <a16:creationId xmlns:a16="http://schemas.microsoft.com/office/drawing/2014/main" id="{39ECE9CC-353E-0FEA-4DE5-BC5B9EDC5FE1}"/>
              </a:ext>
            </a:extLst>
          </p:cNvPr>
          <p:cNvSpPr txBox="1"/>
          <p:nvPr/>
        </p:nvSpPr>
        <p:spPr>
          <a:xfrm>
            <a:off x="7267576" y="3734653"/>
            <a:ext cx="4572000" cy="121571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audio sample is divided into eleven 10 second samples.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Phone ring as a noise can be be seen in 2</a:t>
            </a:r>
            <a:r>
              <a:rPr lang="en-US" sz="1400" baseline="30000" dirty="0">
                <a:latin typeface="Times New Roman" panose="02020603050405020304" pitchFamily="18" charset="0"/>
                <a:cs typeface="Times New Roman" panose="02020603050405020304" pitchFamily="18" charset="0"/>
              </a:rPr>
              <a:t>nd</a:t>
            </a:r>
            <a:r>
              <a:rPr lang="en-US" sz="1400" dirty="0">
                <a:latin typeface="Times New Roman" panose="02020603050405020304" pitchFamily="18" charset="0"/>
                <a:cs typeface="Times New Roman" panose="02020603050405020304" pitchFamily="18" charset="0"/>
              </a:rPr>
              <a:t> sample.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last two samples show human voice over.</a:t>
            </a:r>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35C07EAA-2BB3-7F1B-A291-6E3C3F1E6FC3}"/>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4" name="Picture 3">
            <a:extLst>
              <a:ext uri="{FF2B5EF4-FFF2-40B4-BE49-F238E27FC236}">
                <a16:creationId xmlns:a16="http://schemas.microsoft.com/office/drawing/2014/main" id="{430F9A59-91A3-3CB3-A9CE-AAE145D6094F}"/>
              </a:ext>
            </a:extLst>
          </p:cNvPr>
          <p:cNvPicPr>
            <a:picLocks noChangeAspect="1"/>
          </p:cNvPicPr>
          <p:nvPr/>
        </p:nvPicPr>
        <p:blipFill>
          <a:blip r:embed="rId5"/>
          <a:stretch>
            <a:fillRect/>
          </a:stretch>
        </p:blipFill>
        <p:spPr>
          <a:xfrm>
            <a:off x="514348" y="1479550"/>
            <a:ext cx="6513469" cy="5086275"/>
          </a:xfrm>
          <a:prstGeom prst="rect">
            <a:avLst/>
          </a:prstGeom>
        </p:spPr>
      </p:pic>
    </p:spTree>
    <p:extLst>
      <p:ext uri="{BB962C8B-B14F-4D97-AF65-F5344CB8AC3E}">
        <p14:creationId xmlns:p14="http://schemas.microsoft.com/office/powerpoint/2010/main" val="97789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3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37FBC5-0B16-3DA6-753B-C8432D9398C1}"/>
              </a:ext>
            </a:extLst>
          </p:cNvPr>
          <p:cNvSpPr txBox="1"/>
          <p:nvPr/>
        </p:nvSpPr>
        <p:spPr>
          <a:xfrm>
            <a:off x="514348" y="728663"/>
            <a:ext cx="10529889"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Mel spectrogram image for Gryllus Leei for an audio file ( after applying VAD and high pass filter)</a:t>
            </a:r>
          </a:p>
        </p:txBody>
      </p:sp>
      <p:sp>
        <p:nvSpPr>
          <p:cNvPr id="10" name="TextBox 9">
            <a:extLst>
              <a:ext uri="{FF2B5EF4-FFF2-40B4-BE49-F238E27FC236}">
                <a16:creationId xmlns:a16="http://schemas.microsoft.com/office/drawing/2014/main" id="{39ECE9CC-353E-0FEA-4DE5-BC5B9EDC5FE1}"/>
              </a:ext>
            </a:extLst>
          </p:cNvPr>
          <p:cNvSpPr txBox="1"/>
          <p:nvPr/>
        </p:nvSpPr>
        <p:spPr>
          <a:xfrm>
            <a:off x="7267576" y="3734653"/>
            <a:ext cx="4572000" cy="143116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audio file is reduced to 10 samples after VAD is applied.</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Phone ring is suppressed.</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human voiceover is removed, with very little amount left.</a:t>
            </a:r>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pic>
        <p:nvPicPr>
          <p:cNvPr id="5" name="clean_pass_filter_R01-064_208545_G. leei.wav">
            <a:hlinkClick r:id="" action="ppaction://media"/>
            <a:extLst>
              <a:ext uri="{FF2B5EF4-FFF2-40B4-BE49-F238E27FC236}">
                <a16:creationId xmlns:a16="http://schemas.microsoft.com/office/drawing/2014/main" id="{0A046A34-9A4A-9E80-FFD7-2A73B8753C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47176" y="1603524"/>
            <a:ext cx="812800" cy="812800"/>
          </a:xfrm>
          <a:prstGeom prst="rect">
            <a:avLst/>
          </a:prstGeom>
        </p:spPr>
      </p:pic>
      <p:sp>
        <p:nvSpPr>
          <p:cNvPr id="8" name="Slide Number Placeholder 7">
            <a:extLst>
              <a:ext uri="{FF2B5EF4-FFF2-40B4-BE49-F238E27FC236}">
                <a16:creationId xmlns:a16="http://schemas.microsoft.com/office/drawing/2014/main" id="{821D8D72-9747-0170-370B-6E61405FFBE6}"/>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3" name="Picture 2">
            <a:extLst>
              <a:ext uri="{FF2B5EF4-FFF2-40B4-BE49-F238E27FC236}">
                <a16:creationId xmlns:a16="http://schemas.microsoft.com/office/drawing/2014/main" id="{3DA579F3-DCA4-3242-6BB6-84B02585D907}"/>
              </a:ext>
            </a:extLst>
          </p:cNvPr>
          <p:cNvPicPr>
            <a:picLocks noChangeAspect="1"/>
          </p:cNvPicPr>
          <p:nvPr/>
        </p:nvPicPr>
        <p:blipFill>
          <a:blip r:embed="rId5"/>
          <a:stretch>
            <a:fillRect/>
          </a:stretch>
        </p:blipFill>
        <p:spPr>
          <a:xfrm>
            <a:off x="352424" y="1285222"/>
            <a:ext cx="6852839" cy="5036040"/>
          </a:xfrm>
          <a:prstGeom prst="rect">
            <a:avLst/>
          </a:prstGeom>
        </p:spPr>
      </p:pic>
    </p:spTree>
    <p:extLst>
      <p:ext uri="{BB962C8B-B14F-4D97-AF65-F5344CB8AC3E}">
        <p14:creationId xmlns:p14="http://schemas.microsoft.com/office/powerpoint/2010/main" val="263037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1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5BC8-922B-B85B-9E96-1FF4CB4DDCEE}"/>
              </a:ext>
            </a:extLst>
          </p:cNvPr>
          <p:cNvSpPr>
            <a:spLocks noGrp="1"/>
          </p:cNvSpPr>
          <p:nvPr>
            <p:ph type="title"/>
          </p:nvPr>
        </p:nvSpPr>
        <p:spPr>
          <a:xfrm>
            <a:off x="581192" y="702156"/>
            <a:ext cx="11029616" cy="726594"/>
          </a:xfrm>
        </p:spPr>
        <p:txBody>
          <a:bodyPr>
            <a:normAutofit/>
          </a:bodyPr>
          <a:lstStyle/>
          <a:p>
            <a:r>
              <a:rPr lang="en-US" sz="2400" dirty="0">
                <a:latin typeface="Times New Roman" panose="02020603050405020304" pitchFamily="18" charset="0"/>
                <a:cs typeface="Times New Roman" panose="02020603050405020304" pitchFamily="18" charset="0"/>
              </a:rPr>
              <a:t>Feature Extraction</a:t>
            </a:r>
          </a:p>
        </p:txBody>
      </p:sp>
      <p:sp>
        <p:nvSpPr>
          <p:cNvPr id="3" name="Content Placeholder 2">
            <a:extLst>
              <a:ext uri="{FF2B5EF4-FFF2-40B4-BE49-F238E27FC236}">
                <a16:creationId xmlns:a16="http://schemas.microsoft.com/office/drawing/2014/main" id="{A9236ACD-8703-F17F-BDF4-DA939990CF96}"/>
              </a:ext>
            </a:extLst>
          </p:cNvPr>
          <p:cNvSpPr>
            <a:spLocks noGrp="1"/>
          </p:cNvSpPr>
          <p:nvPr>
            <p:ph idx="1"/>
          </p:nvPr>
        </p:nvSpPr>
        <p:spPr>
          <a:xfrm>
            <a:off x="123993" y="2000251"/>
            <a:ext cx="11029615" cy="3571875"/>
          </a:xfrm>
        </p:spPr>
        <p:txBody>
          <a:bodyPr>
            <a:normAutofit/>
          </a:bodyPr>
          <a:lstStyle/>
          <a:p>
            <a:pPr lvl="1">
              <a:buFont typeface="Wingdings" pitchFamily="2" charset="2"/>
              <a:buChar char="§"/>
            </a:pPr>
            <a:r>
              <a:rPr lang="en-US" sz="1400" kern="0" dirty="0">
                <a:latin typeface="Times New Roman" panose="02020603050405020304" pitchFamily="18" charset="0"/>
              </a:rPr>
              <a:t>The filtered audio files in each set are transformed into 2D images known as Mel spectrograms.</a:t>
            </a:r>
          </a:p>
          <a:p>
            <a:pPr lvl="1">
              <a:buFont typeface="Wingdings" pitchFamily="2" charset="2"/>
              <a:buChar char="§"/>
            </a:pPr>
            <a:r>
              <a:rPr lang="en-US" sz="1400" kern="0" dirty="0">
                <a:latin typeface="Times New Roman" panose="02020603050405020304" pitchFamily="18" charset="0"/>
              </a:rPr>
              <a:t>The different pattern in songs can be analyzed using these images.</a:t>
            </a:r>
          </a:p>
          <a:p>
            <a:pPr lvl="1">
              <a:buFont typeface="Wingdings" pitchFamily="2" charset="2"/>
              <a:buChar char="§"/>
            </a:pPr>
            <a:r>
              <a:rPr lang="en-US" sz="1400" kern="0" dirty="0">
                <a:latin typeface="Times New Roman" panose="02020603050405020304" pitchFamily="18" charset="0"/>
              </a:rPr>
              <a:t>These differences help distinguish one species from another, although there are instances where similar patterns can cause confusion when attempting to differentiate between them.</a:t>
            </a:r>
          </a:p>
          <a:p>
            <a:pPr lvl="1">
              <a:buFont typeface="Wingdings" pitchFamily="2" charset="2"/>
              <a:buChar char="§"/>
            </a:pPr>
            <a:endParaRPr lang="en-US" sz="1700" kern="0" dirty="0">
              <a:latin typeface="Times New Roman" panose="02020603050405020304" pitchFamily="18" charset="0"/>
            </a:endParaRPr>
          </a:p>
          <a:p>
            <a:pPr marL="324000" lvl="1" indent="0">
              <a:buNone/>
            </a:pPr>
            <a:endParaRPr lang="en-US" sz="1400" dirty="0">
              <a:latin typeface="Times New Roman" panose="02020603050405020304" pitchFamily="18" charset="0"/>
              <a:cs typeface="Times New Roman" panose="02020603050405020304" pitchFamily="18" charset="0"/>
            </a:endParaRPr>
          </a:p>
          <a:p>
            <a:pPr>
              <a:buFont typeface="Wingdings" pitchFamily="2" charset="2"/>
              <a:buChar char="§"/>
            </a:pPr>
            <a:endParaRPr lang="en-US" sz="1700" dirty="0">
              <a:latin typeface="Times New Roman" panose="02020603050405020304" pitchFamily="18" charset="0"/>
              <a:cs typeface="Times New Roman" panose="02020603050405020304" pitchFamily="18" charset="0"/>
            </a:endParaRPr>
          </a:p>
          <a:p>
            <a:pPr marL="0" indent="0">
              <a:buNone/>
            </a:pPr>
            <a:endParaRPr lang="en-US" sz="17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3FD3BBC-6E7B-D23D-AE06-F07CBEAFD912}"/>
              </a:ext>
            </a:extLst>
          </p:cNvPr>
          <p:cNvSpPr txBox="1"/>
          <p:nvPr/>
        </p:nvSpPr>
        <p:spPr>
          <a:xfrm>
            <a:off x="581192" y="5436153"/>
            <a:ext cx="4719471" cy="439544"/>
          </a:xfrm>
          <a:prstGeom prst="rect">
            <a:avLst/>
          </a:prstGeom>
          <a:noFill/>
        </p:spPr>
        <p:txBody>
          <a:bodyPr wrap="square" rtlCol="0">
            <a:spAutoFit/>
          </a:bodyPr>
          <a:lstStyle/>
          <a:p>
            <a:pPr marL="0" marR="0" algn="ctr">
              <a:lnSpc>
                <a:spcPct val="150000"/>
              </a:lnSpc>
              <a:spcBef>
                <a:spcPts val="0"/>
              </a:spcBef>
              <a:spcAft>
                <a:spcPts val="0"/>
              </a:spcAft>
            </a:pPr>
            <a:r>
              <a:rPr lang="en-US" sz="800" i="1" dirty="0">
                <a:effectLst/>
                <a:latin typeface="Times New Roman" panose="02020603050405020304" pitchFamily="18" charset="0"/>
                <a:ea typeface="Times New Roman" panose="02020603050405020304" pitchFamily="18" charset="0"/>
              </a:rPr>
              <a:t>Mel Spectrogram image for Gryllus lightfooti. These spectrograms are taken from different audio samples of same species.</a:t>
            </a:r>
            <a:endParaRPr lang="en-US" sz="8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49A70179-CE47-1A21-4CD1-C49E80CAF721}"/>
              </a:ext>
            </a:extLst>
          </p:cNvPr>
          <p:cNvSpPr txBox="1"/>
          <p:nvPr/>
        </p:nvSpPr>
        <p:spPr>
          <a:xfrm>
            <a:off x="6383954" y="5406211"/>
            <a:ext cx="4719471" cy="439544"/>
          </a:xfrm>
          <a:prstGeom prst="rect">
            <a:avLst/>
          </a:prstGeom>
          <a:noFill/>
        </p:spPr>
        <p:txBody>
          <a:bodyPr wrap="square" rtlCol="0">
            <a:spAutoFit/>
          </a:bodyPr>
          <a:lstStyle/>
          <a:p>
            <a:pPr marL="0" marR="0" algn="ctr">
              <a:lnSpc>
                <a:spcPct val="150000"/>
              </a:lnSpc>
              <a:spcBef>
                <a:spcPts val="0"/>
              </a:spcBef>
              <a:spcAft>
                <a:spcPts val="0"/>
              </a:spcAft>
            </a:pPr>
            <a:r>
              <a:rPr lang="en-US" sz="800" i="1" kern="0" dirty="0">
                <a:effectLst/>
                <a:latin typeface="Times New Roman" panose="02020603050405020304" pitchFamily="18" charset="0"/>
                <a:ea typeface="Times New Roman" panose="02020603050405020304" pitchFamily="18" charset="0"/>
                <a:cs typeface="Times New Roman" panose="02020603050405020304" pitchFamily="18" charset="0"/>
              </a:rPr>
              <a:t>Mel Spectrogram images for Gryllus Firmus, Gryllus integer, Gryllus Armatus respectively. These spectrograms are taken from different audio samples of different species.</a:t>
            </a:r>
            <a:r>
              <a:rPr lang="en-US" sz="800" dirty="0">
                <a:effectLst/>
                <a:latin typeface="Times New Roman" panose="02020603050405020304" pitchFamily="18" charset="0"/>
                <a:cs typeface="Times New Roman" panose="02020603050405020304" pitchFamily="18" charset="0"/>
              </a:rPr>
              <a:t>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7C6FC3D2-E686-31D9-8250-A9CAA1CB73B3}"/>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 name="Picture 5">
            <a:extLst>
              <a:ext uri="{FF2B5EF4-FFF2-40B4-BE49-F238E27FC236}">
                <a16:creationId xmlns:a16="http://schemas.microsoft.com/office/drawing/2014/main" id="{196E3693-3033-11A6-7E4B-9E7DBB31FC66}"/>
              </a:ext>
            </a:extLst>
          </p:cNvPr>
          <p:cNvPicPr>
            <a:picLocks noChangeAspect="1"/>
          </p:cNvPicPr>
          <p:nvPr/>
        </p:nvPicPr>
        <p:blipFill>
          <a:blip r:embed="rId2"/>
          <a:stretch>
            <a:fillRect/>
          </a:stretch>
        </p:blipFill>
        <p:spPr>
          <a:xfrm>
            <a:off x="411235" y="3870033"/>
            <a:ext cx="5511800" cy="1206500"/>
          </a:xfrm>
          <a:prstGeom prst="rect">
            <a:avLst/>
          </a:prstGeom>
        </p:spPr>
      </p:pic>
      <p:pic>
        <p:nvPicPr>
          <p:cNvPr id="9" name="Picture 8">
            <a:extLst>
              <a:ext uri="{FF2B5EF4-FFF2-40B4-BE49-F238E27FC236}">
                <a16:creationId xmlns:a16="http://schemas.microsoft.com/office/drawing/2014/main" id="{2F871377-6457-74C7-EDE3-55A8A9440037}"/>
              </a:ext>
            </a:extLst>
          </p:cNvPr>
          <p:cNvPicPr>
            <a:picLocks noChangeAspect="1"/>
          </p:cNvPicPr>
          <p:nvPr/>
        </p:nvPicPr>
        <p:blipFill>
          <a:blip r:embed="rId3"/>
          <a:stretch>
            <a:fillRect/>
          </a:stretch>
        </p:blipFill>
        <p:spPr>
          <a:xfrm>
            <a:off x="6096000" y="3968100"/>
            <a:ext cx="5486400" cy="1054100"/>
          </a:xfrm>
          <a:prstGeom prst="rect">
            <a:avLst/>
          </a:prstGeom>
        </p:spPr>
      </p:pic>
    </p:spTree>
    <p:extLst>
      <p:ext uri="{BB962C8B-B14F-4D97-AF65-F5344CB8AC3E}">
        <p14:creationId xmlns:p14="http://schemas.microsoft.com/office/powerpoint/2010/main" val="167803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954F4-E5C1-18C5-4BD0-6271AC619E31}"/>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Dimensionality reduction</a:t>
            </a:r>
          </a:p>
        </p:txBody>
      </p:sp>
      <p:sp>
        <p:nvSpPr>
          <p:cNvPr id="3" name="Content Placeholder 2">
            <a:extLst>
              <a:ext uri="{FF2B5EF4-FFF2-40B4-BE49-F238E27FC236}">
                <a16:creationId xmlns:a16="http://schemas.microsoft.com/office/drawing/2014/main" id="{785A974B-418D-46A8-6E81-A588C0B60D79}"/>
              </a:ext>
            </a:extLst>
          </p:cNvPr>
          <p:cNvSpPr>
            <a:spLocks noGrp="1"/>
          </p:cNvSpPr>
          <p:nvPr>
            <p:ph idx="1"/>
          </p:nvPr>
        </p:nvSpPr>
        <p:spPr>
          <a:xfrm>
            <a:off x="581192" y="994634"/>
            <a:ext cx="11029615" cy="3678303"/>
          </a:xfrm>
        </p:spPr>
        <p:txBody>
          <a:bodyPr/>
          <a:lstStyle/>
          <a:p>
            <a:pPr marL="285750" indent="-285750">
              <a:buFont typeface="Wingdings" pitchFamily="2" charset="2"/>
              <a:buChar char="§"/>
            </a:pPr>
            <a:endParaRPr lang="en-US" dirty="0"/>
          </a:p>
          <a:p>
            <a:pPr marL="0" indent="0">
              <a:buNone/>
            </a:pPr>
            <a:r>
              <a:rPr lang="en-US" sz="1400" dirty="0">
                <a:latin typeface="Times New Roman" panose="02020603050405020304" pitchFamily="18" charset="0"/>
                <a:cs typeface="Times New Roman" panose="02020603050405020304" pitchFamily="18" charset="0"/>
              </a:rPr>
              <a:t>To visually understand intra-species and intra-genus relation 2D plotting was done.</a:t>
            </a:r>
          </a:p>
          <a:p>
            <a:pPr marL="285750" indent="-285750">
              <a:buFont typeface="Wingdings" pitchFamily="2" charset="2"/>
              <a:buChar char="§"/>
            </a:pPr>
            <a:r>
              <a:rPr lang="en-US" sz="1400" dirty="0">
                <a:latin typeface="Times New Roman" panose="02020603050405020304" pitchFamily="18" charset="0"/>
                <a:cs typeface="Times New Roman" panose="02020603050405020304" pitchFamily="18" charset="0"/>
              </a:rPr>
              <a:t>The Mel spectrogram image had high dimensionality of 131,072 features.</a:t>
            </a:r>
          </a:p>
          <a:p>
            <a:pPr marL="285750" indent="-285750">
              <a:buFont typeface="Wingdings" pitchFamily="2" charset="2"/>
              <a:buChar char="§"/>
            </a:pPr>
            <a:r>
              <a:rPr lang="en-US" sz="1400" dirty="0">
                <a:latin typeface="Times New Roman" panose="02020603050405020304" pitchFamily="18" charset="0"/>
                <a:cs typeface="Times New Roman" panose="02020603050405020304" pitchFamily="18" charset="0"/>
              </a:rPr>
              <a:t>PCA was applied to reduce the features to 2000 dimensions. </a:t>
            </a:r>
          </a:p>
          <a:p>
            <a:pPr marL="285750" indent="-285750">
              <a:buFont typeface="Wingdings" pitchFamily="2" charset="2"/>
              <a:buChar char="§"/>
            </a:pPr>
            <a:r>
              <a:rPr lang="en-US" sz="1400" dirty="0">
                <a:latin typeface="Times New Roman" panose="02020603050405020304" pitchFamily="18" charset="0"/>
                <a:cs typeface="Times New Roman" panose="02020603050405020304" pitchFamily="18" charset="0"/>
              </a:rPr>
              <a:t>T-SNE plotting was done on those 2000-dimension features to understand the clustering.</a:t>
            </a:r>
          </a:p>
        </p:txBody>
      </p:sp>
      <p:pic>
        <p:nvPicPr>
          <p:cNvPr id="5" name="Picture 4">
            <a:extLst>
              <a:ext uri="{FF2B5EF4-FFF2-40B4-BE49-F238E27FC236}">
                <a16:creationId xmlns:a16="http://schemas.microsoft.com/office/drawing/2014/main" id="{F1E49BA3-3930-DC97-60A0-3C0E83A22F61}"/>
              </a:ext>
            </a:extLst>
          </p:cNvPr>
          <p:cNvPicPr>
            <a:picLocks noChangeAspect="1"/>
          </p:cNvPicPr>
          <p:nvPr/>
        </p:nvPicPr>
        <p:blipFill>
          <a:blip r:embed="rId2"/>
          <a:stretch>
            <a:fillRect/>
          </a:stretch>
        </p:blipFill>
        <p:spPr>
          <a:xfrm>
            <a:off x="2705100" y="4148178"/>
            <a:ext cx="4267200" cy="1409700"/>
          </a:xfrm>
          <a:prstGeom prst="rect">
            <a:avLst/>
          </a:prstGeom>
        </p:spPr>
      </p:pic>
      <p:sp>
        <p:nvSpPr>
          <p:cNvPr id="6" name="TextBox 5">
            <a:extLst>
              <a:ext uri="{FF2B5EF4-FFF2-40B4-BE49-F238E27FC236}">
                <a16:creationId xmlns:a16="http://schemas.microsoft.com/office/drawing/2014/main" id="{5FD4B0D5-A295-CC13-FD99-FD1508D78095}"/>
              </a:ext>
            </a:extLst>
          </p:cNvPr>
          <p:cNvSpPr txBox="1"/>
          <p:nvPr/>
        </p:nvSpPr>
        <p:spPr>
          <a:xfrm>
            <a:off x="2890753" y="5534025"/>
            <a:ext cx="4267200" cy="246221"/>
          </a:xfrm>
          <a:prstGeom prst="rect">
            <a:avLst/>
          </a:prstGeom>
          <a:noFill/>
        </p:spPr>
        <p:txBody>
          <a:bodyPr wrap="square" rtlCol="0">
            <a:spAutoFit/>
          </a:bodyPr>
          <a:lstStyle/>
          <a:p>
            <a:pPr algn="ctr"/>
            <a:r>
              <a:rPr lang="en-US" sz="1000" i="1" kern="0" dirty="0">
                <a:solidFill>
                  <a:srgbClr val="000000"/>
                </a:solidFill>
                <a:effectLst/>
                <a:latin typeface="Times New Roman" panose="02020603050405020304" pitchFamily="18" charset="0"/>
                <a:ea typeface="Times New Roman" panose="02020603050405020304" pitchFamily="18" charset="0"/>
              </a:rPr>
              <a:t>Values for sci-kit learn t-SNE Hyperparameters</a:t>
            </a:r>
            <a:endParaRPr lang="en-US" sz="1000" dirty="0"/>
          </a:p>
        </p:txBody>
      </p:sp>
      <p:sp>
        <p:nvSpPr>
          <p:cNvPr id="8" name="Slide Number Placeholder 7">
            <a:extLst>
              <a:ext uri="{FF2B5EF4-FFF2-40B4-BE49-F238E27FC236}">
                <a16:creationId xmlns:a16="http://schemas.microsoft.com/office/drawing/2014/main" id="{FBD39D17-ED87-DD46-A929-BBA9577F14F9}"/>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86407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057A-2349-C0B8-09EF-310ACA61B10F}"/>
              </a:ext>
            </a:extLst>
          </p:cNvPr>
          <p:cNvSpPr>
            <a:spLocks noGrp="1"/>
          </p:cNvSpPr>
          <p:nvPr>
            <p:ph type="title"/>
          </p:nvPr>
        </p:nvSpPr>
        <p:spPr>
          <a:xfrm>
            <a:off x="581192" y="702156"/>
            <a:ext cx="11029616" cy="798032"/>
          </a:xfrm>
        </p:spPr>
        <p:txBody>
          <a:bodyPr/>
          <a:lstStyle/>
          <a:p>
            <a:r>
              <a:rPr lang="en-US" dirty="0">
                <a:latin typeface="Times New Roman" panose="02020603050405020304" pitchFamily="18"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66977B00-5CF6-19BC-A477-8BA830B050E1}"/>
              </a:ext>
            </a:extLst>
          </p:cNvPr>
          <p:cNvSpPr>
            <a:spLocks noGrp="1"/>
          </p:cNvSpPr>
          <p:nvPr>
            <p:ph idx="1"/>
          </p:nvPr>
        </p:nvSpPr>
        <p:spPr>
          <a:xfrm>
            <a:off x="581192" y="1715956"/>
            <a:ext cx="11029615" cy="5013457"/>
          </a:xfrm>
        </p:spPr>
        <p:txBody>
          <a:bodyPr>
            <a:normAutofit fontScale="92500" lnSpcReduction="20000"/>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Introduction</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Motivation and Background</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Problem Statement</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Concepts Used</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Methods</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Dataset</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Extraction</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 Configuration</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Experiments</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Species(Gryllus Genus) Dataset</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Genus Dataset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Results and Analysis</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t-SNE plots</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Experimental results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Discussion and Conclusion</a:t>
            </a:r>
          </a:p>
        </p:txBody>
      </p:sp>
      <p:sp>
        <p:nvSpPr>
          <p:cNvPr id="5" name="Slide Number Placeholder 4">
            <a:extLst>
              <a:ext uri="{FF2B5EF4-FFF2-40B4-BE49-F238E27FC236}">
                <a16:creationId xmlns:a16="http://schemas.microsoft.com/office/drawing/2014/main" id="{36053286-15EE-360B-CC8F-3A0C6D86A8E0}"/>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93261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BCEB-665C-E09B-B436-7E1EF63D0CD4}"/>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Model Configuration</a:t>
            </a:r>
          </a:p>
        </p:txBody>
      </p:sp>
      <p:sp>
        <p:nvSpPr>
          <p:cNvPr id="3" name="Content Placeholder 2">
            <a:extLst>
              <a:ext uri="{FF2B5EF4-FFF2-40B4-BE49-F238E27FC236}">
                <a16:creationId xmlns:a16="http://schemas.microsoft.com/office/drawing/2014/main" id="{9A71FE55-63D8-4FD6-DE68-3596C47513E5}"/>
              </a:ext>
            </a:extLst>
          </p:cNvPr>
          <p:cNvSpPr>
            <a:spLocks noGrp="1"/>
          </p:cNvSpPr>
          <p:nvPr>
            <p:ph idx="1"/>
          </p:nvPr>
        </p:nvSpPr>
        <p:spPr>
          <a:xfrm>
            <a:off x="581192" y="1715956"/>
            <a:ext cx="11029615" cy="4848953"/>
          </a:xfrm>
        </p:spPr>
        <p:txBody>
          <a:bodyPr/>
          <a:lstStyle/>
          <a:p>
            <a:r>
              <a:rPr lang="en-US" sz="1400" kern="0" dirty="0">
                <a:latin typeface="Times New Roman" panose="02020603050405020304" pitchFamily="18" charset="0"/>
                <a:ea typeface="Times New Roman" panose="02020603050405020304" pitchFamily="18" charset="0"/>
              </a:rPr>
              <a:t>A</a:t>
            </a:r>
            <a:r>
              <a:rPr lang="en-US" sz="1400" kern="0" dirty="0">
                <a:effectLst/>
                <a:latin typeface="Times New Roman" panose="02020603050405020304" pitchFamily="18" charset="0"/>
                <a:ea typeface="Times New Roman" panose="02020603050405020304" pitchFamily="18" charset="0"/>
              </a:rPr>
              <a:t> pre-trained model called Audio Spectrogram Transformer (AST) from the Hugging Face Transformer library (finetuned on </a:t>
            </a:r>
            <a:r>
              <a:rPr lang="en-US" sz="1400" kern="0" dirty="0" err="1">
                <a:effectLst/>
                <a:latin typeface="Times New Roman" panose="02020603050405020304" pitchFamily="18" charset="0"/>
                <a:ea typeface="Times New Roman" panose="02020603050405020304" pitchFamily="18" charset="0"/>
              </a:rPr>
              <a:t>AudioSet</a:t>
            </a:r>
            <a:r>
              <a:rPr lang="en-US" sz="1400" kern="0" dirty="0">
                <a:effectLst/>
                <a:latin typeface="Times New Roman" panose="02020603050405020304" pitchFamily="18" charset="0"/>
                <a:ea typeface="Times New Roman" panose="02020603050405020304" pitchFamily="18" charset="0"/>
              </a:rPr>
              <a:t>) is utilized as a foundation to build and train the classifier.</a:t>
            </a:r>
          </a:p>
          <a:p>
            <a:r>
              <a:rPr lang="en-US" sz="1400" kern="0" dirty="0">
                <a:latin typeface="Times New Roman" panose="02020603050405020304" pitchFamily="18" charset="0"/>
              </a:rPr>
              <a:t>Audio information is converted into Mel spectrogram images and processed using Vision Transformer.</a:t>
            </a:r>
          </a:p>
          <a:p>
            <a:r>
              <a:rPr lang="en-US" sz="1400" kern="0" dirty="0">
                <a:latin typeface="Times New Roman" panose="02020603050405020304" pitchFamily="18" charset="0"/>
                <a:ea typeface="Times New Roman" panose="02020603050405020304" pitchFamily="18" charset="0"/>
              </a:rPr>
              <a:t>P</a:t>
            </a:r>
            <a:r>
              <a:rPr lang="en-US" sz="1400" kern="0" dirty="0">
                <a:effectLst/>
                <a:latin typeface="Times New Roman" panose="02020603050405020304" pitchFamily="18" charset="0"/>
                <a:ea typeface="Times New Roman" panose="02020603050405020304" pitchFamily="18" charset="0"/>
              </a:rPr>
              <a:t>re-trained weights from "MIT/ast-finetuned-audioset-10-10-0.4593” was used.</a:t>
            </a:r>
          </a:p>
          <a:p>
            <a:r>
              <a:rPr lang="en-US" sz="1400" kern="0" dirty="0">
                <a:latin typeface="Times New Roman" panose="02020603050405020304" pitchFamily="18" charset="0"/>
                <a:ea typeface="Times New Roman" panose="02020603050405020304" pitchFamily="18" charset="0"/>
              </a:rPr>
              <a:t>T</a:t>
            </a:r>
            <a:r>
              <a:rPr lang="en-US" sz="1400" kern="0" dirty="0">
                <a:effectLst/>
                <a:latin typeface="Times New Roman" panose="02020603050405020304" pitchFamily="18" charset="0"/>
                <a:ea typeface="Times New Roman" panose="02020603050405020304" pitchFamily="18" charset="0"/>
              </a:rPr>
              <a:t>he original model was configured for a total of 527 classes, but the classification task was adapted to work with 3, 5, and 9 classes for species dataset and 3,5,8 and 11 classes for genus dataset instead.</a:t>
            </a:r>
          </a:p>
          <a:p>
            <a:r>
              <a:rPr lang="en-US" sz="1400" kern="0" dirty="0">
                <a:latin typeface="Times New Roman" panose="02020603050405020304" pitchFamily="18" charset="0"/>
                <a:ea typeface="Times New Roman" panose="02020603050405020304" pitchFamily="18" charset="0"/>
              </a:rPr>
              <a:t>T</a:t>
            </a:r>
            <a:r>
              <a:rPr lang="en-US" sz="1400" kern="0" dirty="0">
                <a:effectLst/>
                <a:latin typeface="Times New Roman" panose="02020603050405020304" pitchFamily="18" charset="0"/>
                <a:ea typeface="Times New Roman" panose="02020603050405020304" pitchFamily="18" charset="0"/>
              </a:rPr>
              <a:t>he Adam optimizer was utilized with a learning rate set to 1e-5 (experiments were done with two more learning rates 2e-5 and 3e-5), facilitating the optimization of model parameters during training.</a:t>
            </a:r>
          </a:p>
          <a:p>
            <a:r>
              <a:rPr lang="en-US" sz="1400" kern="0" dirty="0">
                <a:latin typeface="Times New Roman" panose="02020603050405020304" pitchFamily="18" charset="0"/>
                <a:ea typeface="Times New Roman" panose="02020603050405020304" pitchFamily="18" charset="0"/>
              </a:rPr>
              <a:t>T</a:t>
            </a:r>
            <a:r>
              <a:rPr lang="en-US" sz="1400" kern="0" dirty="0">
                <a:effectLst/>
                <a:latin typeface="Times New Roman" panose="02020603050405020304" pitchFamily="18" charset="0"/>
                <a:ea typeface="Times New Roman" panose="02020603050405020304" pitchFamily="18" charset="0"/>
              </a:rPr>
              <a:t>he ‘</a:t>
            </a:r>
            <a:r>
              <a:rPr lang="en-US" sz="1400" kern="0" dirty="0" err="1">
                <a:effectLst/>
                <a:latin typeface="Times New Roman" panose="02020603050405020304" pitchFamily="18" charset="0"/>
                <a:ea typeface="Times New Roman" panose="02020603050405020304" pitchFamily="18" charset="0"/>
              </a:rPr>
              <a:t>OneCycleLR</a:t>
            </a:r>
            <a:r>
              <a:rPr lang="en-US" sz="1400" kern="0" dirty="0">
                <a:effectLst/>
                <a:latin typeface="Times New Roman" panose="02020603050405020304" pitchFamily="18" charset="0"/>
                <a:ea typeface="Times New Roman" panose="02020603050405020304" pitchFamily="18" charset="0"/>
              </a:rPr>
              <a:t>’ scheduler was applied to adjust the learning rate during training, optimizing the balance between convergence and exploration.</a:t>
            </a:r>
          </a:p>
          <a:p>
            <a:endParaRPr lang="en-US" kern="0" dirty="0">
              <a:latin typeface="Times New Roman" panose="02020603050405020304" pitchFamily="18" charset="0"/>
              <a:ea typeface="Times New Roman" panose="02020603050405020304" pitchFamily="18" charset="0"/>
            </a:endParaRPr>
          </a:p>
          <a:p>
            <a:pPr marL="0" indent="0">
              <a:buNone/>
            </a:pPr>
            <a:endParaRPr lang="en-US" sz="1800" kern="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A636CBA5-D130-9693-7118-FEB83D1C05EB}"/>
              </a:ext>
            </a:extLst>
          </p:cNvPr>
          <p:cNvPicPr>
            <a:picLocks noChangeAspect="1"/>
          </p:cNvPicPr>
          <p:nvPr/>
        </p:nvPicPr>
        <p:blipFill>
          <a:blip r:embed="rId2"/>
          <a:stretch>
            <a:fillRect/>
          </a:stretch>
        </p:blipFill>
        <p:spPr>
          <a:xfrm>
            <a:off x="4209225" y="4936962"/>
            <a:ext cx="3136900" cy="1384300"/>
          </a:xfrm>
          <a:prstGeom prst="rect">
            <a:avLst/>
          </a:prstGeom>
        </p:spPr>
      </p:pic>
      <p:sp>
        <p:nvSpPr>
          <p:cNvPr id="5" name="TextBox 4">
            <a:extLst>
              <a:ext uri="{FF2B5EF4-FFF2-40B4-BE49-F238E27FC236}">
                <a16:creationId xmlns:a16="http://schemas.microsoft.com/office/drawing/2014/main" id="{04AB3C43-D6C3-4713-DA72-E402A843358F}"/>
              </a:ext>
            </a:extLst>
          </p:cNvPr>
          <p:cNvSpPr txBox="1"/>
          <p:nvPr/>
        </p:nvSpPr>
        <p:spPr>
          <a:xfrm>
            <a:off x="4209224" y="6287910"/>
            <a:ext cx="3444875" cy="246221"/>
          </a:xfrm>
          <a:prstGeom prst="rect">
            <a:avLst/>
          </a:prstGeom>
          <a:noFill/>
        </p:spPr>
        <p:txBody>
          <a:bodyPr wrap="square" rtlCol="0">
            <a:spAutoFit/>
          </a:bodyPr>
          <a:lstStyle/>
          <a:p>
            <a:pPr algn="ctr"/>
            <a:r>
              <a:rPr lang="en-US" sz="1000" i="1" kern="0" dirty="0">
                <a:solidFill>
                  <a:srgbClr val="000000"/>
                </a:solidFill>
                <a:effectLst/>
                <a:latin typeface="Times New Roman" panose="02020603050405020304" pitchFamily="18" charset="0"/>
                <a:ea typeface="Times New Roman" panose="02020603050405020304" pitchFamily="18" charset="0"/>
              </a:rPr>
              <a:t>Values for </a:t>
            </a:r>
            <a:r>
              <a:rPr lang="en-US" sz="1000" i="1" kern="0" dirty="0" err="1">
                <a:solidFill>
                  <a:srgbClr val="000000"/>
                </a:solidFill>
                <a:effectLst/>
                <a:latin typeface="Times New Roman" panose="02020603050405020304" pitchFamily="18" charset="0"/>
                <a:ea typeface="Times New Roman" panose="02020603050405020304" pitchFamily="18" charset="0"/>
              </a:rPr>
              <a:t>OneCycleLR</a:t>
            </a:r>
            <a:r>
              <a:rPr lang="en-US" sz="1000" i="1" kern="0" dirty="0">
                <a:solidFill>
                  <a:srgbClr val="000000"/>
                </a:solidFill>
                <a:effectLst/>
                <a:latin typeface="Times New Roman" panose="02020603050405020304" pitchFamily="18" charset="0"/>
                <a:ea typeface="Times New Roman" panose="02020603050405020304" pitchFamily="18" charset="0"/>
              </a:rPr>
              <a:t> parameters</a:t>
            </a:r>
            <a:endParaRPr lang="en-US" sz="1000" dirty="0"/>
          </a:p>
        </p:txBody>
      </p:sp>
      <p:sp>
        <p:nvSpPr>
          <p:cNvPr id="7" name="Slide Number Placeholder 6">
            <a:extLst>
              <a:ext uri="{FF2B5EF4-FFF2-40B4-BE49-F238E27FC236}">
                <a16:creationId xmlns:a16="http://schemas.microsoft.com/office/drawing/2014/main" id="{822A67D9-7458-0AB1-D6AD-7D83F0D328F9}"/>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475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A55C-55CC-5B22-D8C2-900BBBAB032C}"/>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Continue..</a:t>
            </a:r>
          </a:p>
        </p:txBody>
      </p:sp>
      <p:sp>
        <p:nvSpPr>
          <p:cNvPr id="3" name="Content Placeholder 2">
            <a:extLst>
              <a:ext uri="{FF2B5EF4-FFF2-40B4-BE49-F238E27FC236}">
                <a16:creationId xmlns:a16="http://schemas.microsoft.com/office/drawing/2014/main" id="{83552B74-856A-7727-B303-CA41628F1B04}"/>
              </a:ext>
            </a:extLst>
          </p:cNvPr>
          <p:cNvSpPr>
            <a:spLocks noGrp="1"/>
          </p:cNvSpPr>
          <p:nvPr>
            <p:ph idx="1"/>
          </p:nvPr>
        </p:nvSpPr>
        <p:spPr>
          <a:xfrm>
            <a:off x="581192" y="1621766"/>
            <a:ext cx="11029615" cy="4237033"/>
          </a:xfrm>
        </p:spPr>
        <p:txBody>
          <a:bodyPr>
            <a:normAutofit/>
          </a:bodyPr>
          <a:lstStyle/>
          <a:p>
            <a:r>
              <a:rPr lang="en-US" sz="1400" dirty="0">
                <a:latin typeface="Times New Roman" panose="02020603050405020304" pitchFamily="18" charset="0"/>
                <a:cs typeface="Times New Roman" panose="02020603050405020304" pitchFamily="18" charset="0"/>
              </a:rPr>
              <a:t>Trainer setup was done with desired number of epochs (10 epochs) on two GPU devices. </a:t>
            </a:r>
          </a:p>
          <a:p>
            <a:r>
              <a:rPr lang="en-US" sz="1400" dirty="0">
                <a:latin typeface="Times New Roman" panose="02020603050405020304" pitchFamily="18" charset="0"/>
                <a:cs typeface="Times New Roman" panose="02020603050405020304" pitchFamily="18" charset="0"/>
              </a:rPr>
              <a:t>The training was accelerated on the GPU and used Distributed Data Parallelism(</a:t>
            </a:r>
            <a:r>
              <a:rPr lang="en-US" sz="1400" dirty="0" err="1">
                <a:latin typeface="Times New Roman" panose="02020603050405020304" pitchFamily="18" charset="0"/>
                <a:cs typeface="Times New Roman" panose="02020603050405020304" pitchFamily="18" charset="0"/>
              </a:rPr>
              <a:t>ddp</a:t>
            </a:r>
            <a:r>
              <a:rPr lang="en-US" sz="1400" dirty="0">
                <a:latin typeface="Times New Roman" panose="02020603050405020304" pitchFamily="18" charset="0"/>
                <a:cs typeface="Times New Roman" panose="02020603050405020304" pitchFamily="18" charset="0"/>
              </a:rPr>
              <a:t>) to efficiently utilize multiple GPUs.</a:t>
            </a:r>
          </a:p>
          <a:p>
            <a:r>
              <a:rPr lang="en-US" sz="1400" dirty="0">
                <a:latin typeface="Times New Roman" panose="02020603050405020304" pitchFamily="18" charset="0"/>
                <a:cs typeface="Times New Roman" panose="02020603050405020304" pitchFamily="18" charset="0"/>
              </a:rPr>
              <a:t>To find the best-performing model, </a:t>
            </a:r>
            <a:r>
              <a:rPr lang="en-US" sz="1400" dirty="0" err="1">
                <a:latin typeface="Times New Roman" panose="02020603050405020304" pitchFamily="18" charset="0"/>
                <a:cs typeface="Times New Roman" panose="02020603050405020304" pitchFamily="18" charset="0"/>
              </a:rPr>
              <a:t>ModelCheckpoint</a:t>
            </a:r>
            <a:r>
              <a:rPr lang="en-US" sz="1400" dirty="0">
                <a:latin typeface="Times New Roman" panose="02020603050405020304" pitchFamily="18" charset="0"/>
                <a:cs typeface="Times New Roman" panose="02020603050405020304" pitchFamily="18" charset="0"/>
              </a:rPr>
              <a:t> was employed to save the model at the end of each epoch.</a:t>
            </a:r>
          </a:p>
          <a:p>
            <a:r>
              <a:rPr lang="en-US" sz="1400" dirty="0">
                <a:latin typeface="Times New Roman" panose="02020603050405020304" pitchFamily="18" charset="0"/>
                <a:cs typeface="Times New Roman" panose="02020603050405020304" pitchFamily="18" charset="0"/>
              </a:rPr>
              <a:t>Metrices like validation accuracy, precision, recall and f1-score were used to determine the best model.</a:t>
            </a:r>
          </a:p>
          <a:p>
            <a:r>
              <a:rPr lang="en-US" sz="1400" dirty="0">
                <a:latin typeface="Times New Roman" panose="02020603050405020304" pitchFamily="18" charset="0"/>
                <a:cs typeface="Times New Roman" panose="02020603050405020304" pitchFamily="18" charset="0"/>
              </a:rPr>
              <a:t>Custom Dataset class inherited from </a:t>
            </a:r>
            <a:r>
              <a:rPr lang="en-US" sz="1400" dirty="0" err="1">
                <a:latin typeface="Times New Roman" panose="02020603050405020304" pitchFamily="18" charset="0"/>
                <a:cs typeface="Times New Roman" panose="02020603050405020304" pitchFamily="18" charset="0"/>
              </a:rPr>
              <a:t>Pytorch’s</a:t>
            </a:r>
            <a:r>
              <a:rPr lang="en-US" sz="1400" dirty="0">
                <a:latin typeface="Times New Roman" panose="02020603050405020304" pitchFamily="18" charset="0"/>
                <a:cs typeface="Times New Roman" panose="02020603050405020304" pitchFamily="18" charset="0"/>
              </a:rPr>
              <a:t> ‘Dataset’ class was applied to adjust the labels based on classification type: ‘species’ and ‘genus’.</a:t>
            </a:r>
          </a:p>
        </p:txBody>
      </p:sp>
      <p:sp>
        <p:nvSpPr>
          <p:cNvPr id="5" name="Slide Number Placeholder 4">
            <a:extLst>
              <a:ext uri="{FF2B5EF4-FFF2-40B4-BE49-F238E27FC236}">
                <a16:creationId xmlns:a16="http://schemas.microsoft.com/office/drawing/2014/main" id="{194EC32E-52B1-96D1-A321-06FD8F47A838}"/>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14144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4203EDA-3BD4-DD72-6B39-AFD12146687C}"/>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dirty="0">
                <a:solidFill>
                  <a:srgbClr val="FFFFFF"/>
                </a:solidFill>
              </a:rPr>
              <a:t>experiments</a:t>
            </a:r>
          </a:p>
        </p:txBody>
      </p:sp>
      <p:sp>
        <p:nvSpPr>
          <p:cNvPr id="20" name="Rectangle 19">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CD6AB816-A0CF-295E-CD04-F2D5E5F44B07}"/>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31060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8517-3CC5-1A34-580D-0BE945D898B4}"/>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Species Dataset</a:t>
            </a:r>
          </a:p>
        </p:txBody>
      </p:sp>
      <p:sp>
        <p:nvSpPr>
          <p:cNvPr id="3" name="Content Placeholder 2">
            <a:extLst>
              <a:ext uri="{FF2B5EF4-FFF2-40B4-BE49-F238E27FC236}">
                <a16:creationId xmlns:a16="http://schemas.microsoft.com/office/drawing/2014/main" id="{284DF475-4F6A-0B1D-7350-747F625835DF}"/>
              </a:ext>
            </a:extLst>
          </p:cNvPr>
          <p:cNvSpPr>
            <a:spLocks noGrp="1"/>
          </p:cNvSpPr>
          <p:nvPr>
            <p:ph idx="1"/>
          </p:nvPr>
        </p:nvSpPr>
        <p:spPr>
          <a:xfrm>
            <a:off x="581192" y="1837426"/>
            <a:ext cx="11029615" cy="4021373"/>
          </a:xfrm>
        </p:spPr>
        <p:txBody>
          <a:bodyPr>
            <a:normAutofit/>
          </a:bodyPr>
          <a:lstStyle/>
          <a:p>
            <a:r>
              <a:rPr lang="en-US" sz="1400" dirty="0">
                <a:latin typeface="Times New Roman" panose="02020603050405020304" pitchFamily="18" charset="0"/>
                <a:cs typeface="Times New Roman" panose="02020603050405020304" pitchFamily="18" charset="0"/>
              </a:rPr>
              <a:t>Experiments were conducted on 9 species, 5 species and 3 species sub-datasets.</a:t>
            </a:r>
          </a:p>
          <a:p>
            <a:r>
              <a:rPr lang="en-US" sz="1400" dirty="0">
                <a:latin typeface="Times New Roman" panose="02020603050405020304" pitchFamily="18" charset="0"/>
                <a:cs typeface="Times New Roman" panose="02020603050405020304" pitchFamily="18" charset="0"/>
              </a:rPr>
              <a:t>Each sub-dataset was split into train and test samples with ratio 80:20.</a:t>
            </a:r>
          </a:p>
          <a:p>
            <a:r>
              <a:rPr lang="en-US" sz="1400" dirty="0">
                <a:latin typeface="Times New Roman" panose="02020603050405020304" pitchFamily="18" charset="0"/>
                <a:cs typeface="Times New Roman" panose="02020603050405020304" pitchFamily="18" charset="0"/>
              </a:rPr>
              <a:t>Three different learning rates 1e-5, 2e-5 and 3e-5 were used for both imbalanced and balanced dataset , for each sub-datasets.</a:t>
            </a:r>
          </a:p>
          <a:p>
            <a:r>
              <a:rPr lang="en-US" sz="1400" dirty="0">
                <a:latin typeface="Times New Roman" panose="02020603050405020304" pitchFamily="18" charset="0"/>
                <a:cs typeface="Times New Roman" panose="02020603050405020304" pitchFamily="18" charset="0"/>
              </a:rPr>
              <a:t>To address the class imbalance, undersampling and oversampling technique was applied.</a:t>
            </a:r>
          </a:p>
          <a:p>
            <a:r>
              <a:rPr lang="en-US" sz="1400" dirty="0">
                <a:latin typeface="Times New Roman" panose="02020603050405020304" pitchFamily="18" charset="0"/>
                <a:cs typeface="Times New Roman" panose="02020603050405020304" pitchFamily="18" charset="0"/>
              </a:rPr>
              <a:t>Training was carried out for 10 epochs with batchsize 8 for each combination and model at the end of each epoch was saved.</a:t>
            </a:r>
          </a:p>
          <a:p>
            <a:r>
              <a:rPr lang="en-US" sz="1400" dirty="0">
                <a:latin typeface="Times New Roman" panose="02020603050405020304" pitchFamily="18" charset="0"/>
                <a:cs typeface="Times New Roman" panose="02020603050405020304" pitchFamily="18" charset="0"/>
              </a:rPr>
              <a:t>Best model was chosen based on the metrices like validation accuracy, precision, recall and F1-score.</a:t>
            </a:r>
          </a:p>
          <a:p>
            <a:r>
              <a:rPr lang="en-US" sz="1400" dirty="0">
                <a:latin typeface="Times New Roman" panose="02020603050405020304" pitchFamily="18" charset="0"/>
                <a:cs typeface="Times New Roman" panose="02020603050405020304" pitchFamily="18" charset="0"/>
              </a:rPr>
              <a:t>For validation, test samples were used on the best model chosen and confusion matrix was constructed to visualize the classification accuracy of each class. The matrix also helped in detecting the misclassification</a:t>
            </a:r>
            <a:r>
              <a:rPr lang="en-US" sz="1700" dirty="0">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B5E75BE8-E818-268E-EF3C-7FE347671199}"/>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72261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81A890-360F-7687-BC41-AEDE03495308}"/>
              </a:ext>
            </a:extLst>
          </p:cNvPr>
          <p:cNvSpPr txBox="1"/>
          <p:nvPr/>
        </p:nvSpPr>
        <p:spPr>
          <a:xfrm>
            <a:off x="484187" y="557213"/>
            <a:ext cx="614790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9 species train, test and balanced train samples</a:t>
            </a:r>
          </a:p>
        </p:txBody>
      </p:sp>
      <p:pic>
        <p:nvPicPr>
          <p:cNvPr id="3" name="Picture 2">
            <a:extLst>
              <a:ext uri="{FF2B5EF4-FFF2-40B4-BE49-F238E27FC236}">
                <a16:creationId xmlns:a16="http://schemas.microsoft.com/office/drawing/2014/main" id="{5CCD2C7D-BBAC-7959-963F-352EAECCD96B}"/>
              </a:ext>
            </a:extLst>
          </p:cNvPr>
          <p:cNvPicPr>
            <a:picLocks noChangeAspect="1"/>
          </p:cNvPicPr>
          <p:nvPr/>
        </p:nvPicPr>
        <p:blipFill>
          <a:blip r:embed="rId2"/>
          <a:stretch>
            <a:fillRect/>
          </a:stretch>
        </p:blipFill>
        <p:spPr>
          <a:xfrm>
            <a:off x="484187" y="926545"/>
            <a:ext cx="2844648" cy="1916668"/>
          </a:xfrm>
          <a:prstGeom prst="rect">
            <a:avLst/>
          </a:prstGeom>
        </p:spPr>
      </p:pic>
      <p:pic>
        <p:nvPicPr>
          <p:cNvPr id="4" name="Picture 3">
            <a:extLst>
              <a:ext uri="{FF2B5EF4-FFF2-40B4-BE49-F238E27FC236}">
                <a16:creationId xmlns:a16="http://schemas.microsoft.com/office/drawing/2014/main" id="{2258F1C0-77B7-A93D-42A4-EA770691B74D}"/>
              </a:ext>
            </a:extLst>
          </p:cNvPr>
          <p:cNvPicPr>
            <a:picLocks noChangeAspect="1"/>
          </p:cNvPicPr>
          <p:nvPr/>
        </p:nvPicPr>
        <p:blipFill>
          <a:blip r:embed="rId3"/>
          <a:stretch>
            <a:fillRect/>
          </a:stretch>
        </p:blipFill>
        <p:spPr>
          <a:xfrm>
            <a:off x="3596660" y="917605"/>
            <a:ext cx="2844648" cy="1925608"/>
          </a:xfrm>
          <a:prstGeom prst="rect">
            <a:avLst/>
          </a:prstGeom>
        </p:spPr>
      </p:pic>
      <p:sp>
        <p:nvSpPr>
          <p:cNvPr id="5" name="TextBox 4">
            <a:extLst>
              <a:ext uri="{FF2B5EF4-FFF2-40B4-BE49-F238E27FC236}">
                <a16:creationId xmlns:a16="http://schemas.microsoft.com/office/drawing/2014/main" id="{6B58ACA2-66F6-23D8-D82C-0732153DA204}"/>
              </a:ext>
            </a:extLst>
          </p:cNvPr>
          <p:cNvSpPr txBox="1"/>
          <p:nvPr/>
        </p:nvSpPr>
        <p:spPr>
          <a:xfrm>
            <a:off x="498474" y="3018939"/>
            <a:ext cx="59998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species train and test and balanced train samples</a:t>
            </a:r>
          </a:p>
        </p:txBody>
      </p:sp>
      <p:sp>
        <p:nvSpPr>
          <p:cNvPr id="6" name="TextBox 5">
            <a:extLst>
              <a:ext uri="{FF2B5EF4-FFF2-40B4-BE49-F238E27FC236}">
                <a16:creationId xmlns:a16="http://schemas.microsoft.com/office/drawing/2014/main" id="{3FFA7763-08C1-6CE5-ED70-80CBC62A8E45}"/>
              </a:ext>
            </a:extLst>
          </p:cNvPr>
          <p:cNvSpPr txBox="1"/>
          <p:nvPr/>
        </p:nvSpPr>
        <p:spPr>
          <a:xfrm>
            <a:off x="484185" y="4967387"/>
            <a:ext cx="670242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3 species train and test and balanced train samples</a:t>
            </a:r>
          </a:p>
        </p:txBody>
      </p:sp>
      <p:pic>
        <p:nvPicPr>
          <p:cNvPr id="7" name="Picture 6">
            <a:extLst>
              <a:ext uri="{FF2B5EF4-FFF2-40B4-BE49-F238E27FC236}">
                <a16:creationId xmlns:a16="http://schemas.microsoft.com/office/drawing/2014/main" id="{9CB5485B-B253-BA8E-32BF-4349C6DB707A}"/>
              </a:ext>
            </a:extLst>
          </p:cNvPr>
          <p:cNvPicPr>
            <a:picLocks noChangeAspect="1"/>
          </p:cNvPicPr>
          <p:nvPr/>
        </p:nvPicPr>
        <p:blipFill>
          <a:blip r:embed="rId4"/>
          <a:stretch>
            <a:fillRect/>
          </a:stretch>
        </p:blipFill>
        <p:spPr>
          <a:xfrm>
            <a:off x="6632091" y="917606"/>
            <a:ext cx="2640601" cy="1925608"/>
          </a:xfrm>
          <a:prstGeom prst="rect">
            <a:avLst/>
          </a:prstGeom>
        </p:spPr>
      </p:pic>
      <p:pic>
        <p:nvPicPr>
          <p:cNvPr id="11" name="Picture 10">
            <a:extLst>
              <a:ext uri="{FF2B5EF4-FFF2-40B4-BE49-F238E27FC236}">
                <a16:creationId xmlns:a16="http://schemas.microsoft.com/office/drawing/2014/main" id="{319E988D-F08C-E953-CD6C-4E3AA74E44AF}"/>
              </a:ext>
            </a:extLst>
          </p:cNvPr>
          <p:cNvPicPr>
            <a:picLocks noChangeAspect="1"/>
          </p:cNvPicPr>
          <p:nvPr/>
        </p:nvPicPr>
        <p:blipFill>
          <a:blip r:embed="rId5"/>
          <a:stretch>
            <a:fillRect/>
          </a:stretch>
        </p:blipFill>
        <p:spPr>
          <a:xfrm>
            <a:off x="6702208" y="3424848"/>
            <a:ext cx="2570484" cy="1310183"/>
          </a:xfrm>
          <a:prstGeom prst="rect">
            <a:avLst/>
          </a:prstGeom>
        </p:spPr>
      </p:pic>
      <p:pic>
        <p:nvPicPr>
          <p:cNvPr id="12" name="Picture 11">
            <a:extLst>
              <a:ext uri="{FF2B5EF4-FFF2-40B4-BE49-F238E27FC236}">
                <a16:creationId xmlns:a16="http://schemas.microsoft.com/office/drawing/2014/main" id="{FBF25CDE-7D79-4220-08D0-84877572BBFE}"/>
              </a:ext>
            </a:extLst>
          </p:cNvPr>
          <p:cNvPicPr>
            <a:picLocks noChangeAspect="1"/>
          </p:cNvPicPr>
          <p:nvPr/>
        </p:nvPicPr>
        <p:blipFill>
          <a:blip r:embed="rId6"/>
          <a:stretch>
            <a:fillRect/>
          </a:stretch>
        </p:blipFill>
        <p:spPr>
          <a:xfrm>
            <a:off x="484185" y="5424547"/>
            <a:ext cx="2844650" cy="897306"/>
          </a:xfrm>
          <a:prstGeom prst="rect">
            <a:avLst/>
          </a:prstGeom>
        </p:spPr>
      </p:pic>
      <p:pic>
        <p:nvPicPr>
          <p:cNvPr id="13" name="Picture 12">
            <a:extLst>
              <a:ext uri="{FF2B5EF4-FFF2-40B4-BE49-F238E27FC236}">
                <a16:creationId xmlns:a16="http://schemas.microsoft.com/office/drawing/2014/main" id="{E00AA0EE-F857-809E-F403-C78318B78308}"/>
              </a:ext>
            </a:extLst>
          </p:cNvPr>
          <p:cNvPicPr>
            <a:picLocks noChangeAspect="1"/>
          </p:cNvPicPr>
          <p:nvPr/>
        </p:nvPicPr>
        <p:blipFill>
          <a:blip r:embed="rId7"/>
          <a:stretch>
            <a:fillRect/>
          </a:stretch>
        </p:blipFill>
        <p:spPr>
          <a:xfrm>
            <a:off x="3596657" y="5399904"/>
            <a:ext cx="2887392" cy="956091"/>
          </a:xfrm>
          <a:prstGeom prst="rect">
            <a:avLst/>
          </a:prstGeom>
        </p:spPr>
      </p:pic>
      <p:pic>
        <p:nvPicPr>
          <p:cNvPr id="16" name="Picture 15">
            <a:extLst>
              <a:ext uri="{FF2B5EF4-FFF2-40B4-BE49-F238E27FC236}">
                <a16:creationId xmlns:a16="http://schemas.microsoft.com/office/drawing/2014/main" id="{E8EBC422-9C04-453A-BCD6-B14D7C0AF668}"/>
              </a:ext>
            </a:extLst>
          </p:cNvPr>
          <p:cNvPicPr>
            <a:picLocks noChangeAspect="1"/>
          </p:cNvPicPr>
          <p:nvPr/>
        </p:nvPicPr>
        <p:blipFill>
          <a:blip r:embed="rId8"/>
          <a:stretch>
            <a:fillRect/>
          </a:stretch>
        </p:blipFill>
        <p:spPr>
          <a:xfrm>
            <a:off x="6702208" y="5399904"/>
            <a:ext cx="2570484" cy="946591"/>
          </a:xfrm>
          <a:prstGeom prst="rect">
            <a:avLst/>
          </a:prstGeom>
        </p:spPr>
      </p:pic>
      <p:sp>
        <p:nvSpPr>
          <p:cNvPr id="18" name="Slide Number Placeholder 17">
            <a:extLst>
              <a:ext uri="{FF2B5EF4-FFF2-40B4-BE49-F238E27FC236}">
                <a16:creationId xmlns:a16="http://schemas.microsoft.com/office/drawing/2014/main" id="{FA1E3FC0-6E37-D128-B104-F7D9B1239E35}"/>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Picture 7">
            <a:extLst>
              <a:ext uri="{FF2B5EF4-FFF2-40B4-BE49-F238E27FC236}">
                <a16:creationId xmlns:a16="http://schemas.microsoft.com/office/drawing/2014/main" id="{D92AD544-FAD2-4BF6-CF8D-BF489D679115}"/>
              </a:ext>
            </a:extLst>
          </p:cNvPr>
          <p:cNvPicPr>
            <a:picLocks noChangeAspect="1"/>
          </p:cNvPicPr>
          <p:nvPr/>
        </p:nvPicPr>
        <p:blipFill>
          <a:blip r:embed="rId9"/>
          <a:stretch>
            <a:fillRect/>
          </a:stretch>
        </p:blipFill>
        <p:spPr>
          <a:xfrm>
            <a:off x="3596657" y="3424848"/>
            <a:ext cx="2667494" cy="1310183"/>
          </a:xfrm>
          <a:prstGeom prst="rect">
            <a:avLst/>
          </a:prstGeom>
        </p:spPr>
      </p:pic>
      <p:pic>
        <p:nvPicPr>
          <p:cNvPr id="14" name="Picture 13">
            <a:extLst>
              <a:ext uri="{FF2B5EF4-FFF2-40B4-BE49-F238E27FC236}">
                <a16:creationId xmlns:a16="http://schemas.microsoft.com/office/drawing/2014/main" id="{207E4A32-FDF1-269E-F209-2BFA0626DBE2}"/>
              </a:ext>
            </a:extLst>
          </p:cNvPr>
          <p:cNvPicPr>
            <a:picLocks noChangeAspect="1"/>
          </p:cNvPicPr>
          <p:nvPr/>
        </p:nvPicPr>
        <p:blipFill>
          <a:blip r:embed="rId10"/>
          <a:stretch>
            <a:fillRect/>
          </a:stretch>
        </p:blipFill>
        <p:spPr>
          <a:xfrm>
            <a:off x="736281" y="3404312"/>
            <a:ext cx="2678170" cy="1310184"/>
          </a:xfrm>
          <a:prstGeom prst="rect">
            <a:avLst/>
          </a:prstGeom>
        </p:spPr>
      </p:pic>
    </p:spTree>
    <p:extLst>
      <p:ext uri="{BB962C8B-B14F-4D97-AF65-F5344CB8AC3E}">
        <p14:creationId xmlns:p14="http://schemas.microsoft.com/office/powerpoint/2010/main" val="278283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8517-3CC5-1A34-580D-0BE945D898B4}"/>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Genus Dataset</a:t>
            </a:r>
          </a:p>
        </p:txBody>
      </p:sp>
      <p:sp>
        <p:nvSpPr>
          <p:cNvPr id="3" name="Content Placeholder 2">
            <a:extLst>
              <a:ext uri="{FF2B5EF4-FFF2-40B4-BE49-F238E27FC236}">
                <a16:creationId xmlns:a16="http://schemas.microsoft.com/office/drawing/2014/main" id="{284DF475-4F6A-0B1D-7350-747F625835DF}"/>
              </a:ext>
            </a:extLst>
          </p:cNvPr>
          <p:cNvSpPr>
            <a:spLocks noGrp="1"/>
          </p:cNvSpPr>
          <p:nvPr>
            <p:ph idx="1"/>
          </p:nvPr>
        </p:nvSpPr>
        <p:spPr/>
        <p:txBody>
          <a:bodyPr>
            <a:normAutofit/>
          </a:bodyPr>
          <a:lstStyle/>
          <a:p>
            <a:r>
              <a:rPr lang="en-US" sz="1400" dirty="0">
                <a:latin typeface="Times New Roman" panose="02020603050405020304" pitchFamily="18" charset="0"/>
                <a:cs typeface="Times New Roman" panose="02020603050405020304" pitchFamily="18" charset="0"/>
              </a:rPr>
              <a:t>Experiments were conducted on 11 genus, 8 genus, 5 genus and 3 genus sub-datasets.</a:t>
            </a:r>
          </a:p>
          <a:p>
            <a:r>
              <a:rPr lang="en-US" sz="1400" dirty="0">
                <a:latin typeface="Times New Roman" panose="02020603050405020304" pitchFamily="18" charset="0"/>
                <a:cs typeface="Times New Roman" panose="02020603050405020304" pitchFamily="18" charset="0"/>
              </a:rPr>
              <a:t>Each sub-dataset was split into train and test samples with ratio 80:20.</a:t>
            </a:r>
          </a:p>
          <a:p>
            <a:r>
              <a:rPr lang="en-US" sz="1400" dirty="0">
                <a:latin typeface="Times New Roman" panose="02020603050405020304" pitchFamily="18" charset="0"/>
                <a:cs typeface="Times New Roman" panose="02020603050405020304" pitchFamily="18" charset="0"/>
              </a:rPr>
              <a:t>Three different learning rates 1e-5, 2e-5 and 3e-5 were used with each sub-datasets.</a:t>
            </a:r>
          </a:p>
          <a:p>
            <a:r>
              <a:rPr lang="en-US" sz="1400" dirty="0">
                <a:latin typeface="Times New Roman" panose="02020603050405020304" pitchFamily="18" charset="0"/>
                <a:cs typeface="Times New Roman" panose="02020603050405020304" pitchFamily="18" charset="0"/>
              </a:rPr>
              <a:t>Training was carried out for 10 epochs with batchsize 8 and 4 , for each combination and model at the end of each epoch was saved.</a:t>
            </a:r>
          </a:p>
          <a:p>
            <a:r>
              <a:rPr lang="en-US" sz="1400" dirty="0">
                <a:latin typeface="Times New Roman" panose="02020603050405020304" pitchFamily="18" charset="0"/>
                <a:cs typeface="Times New Roman" panose="02020603050405020304" pitchFamily="18" charset="0"/>
              </a:rPr>
              <a:t>Best model was chosen based on the metrices like validation accuracy, precision, recall and F1-score.</a:t>
            </a:r>
          </a:p>
          <a:p>
            <a:r>
              <a:rPr lang="en-US" sz="1400" dirty="0">
                <a:latin typeface="Times New Roman" panose="02020603050405020304" pitchFamily="18" charset="0"/>
                <a:cs typeface="Times New Roman" panose="02020603050405020304" pitchFamily="18" charset="0"/>
              </a:rPr>
              <a:t>For validation, test samples were used on the best model chosen and confusion matrix was constructed to visualize the classification accuracy of each class. The matrix also helped in detecting the misclassification.</a:t>
            </a:r>
          </a:p>
        </p:txBody>
      </p:sp>
      <p:sp>
        <p:nvSpPr>
          <p:cNvPr id="5" name="Slide Number Placeholder 4">
            <a:extLst>
              <a:ext uri="{FF2B5EF4-FFF2-40B4-BE49-F238E27FC236}">
                <a16:creationId xmlns:a16="http://schemas.microsoft.com/office/drawing/2014/main" id="{8C5C73A7-2027-C969-5A83-539FBB9607B8}"/>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48718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7D1835D-9ECD-6AC4-E264-C839FBC26161}"/>
              </a:ext>
            </a:extLst>
          </p:cNvPr>
          <p:cNvSpPr txBox="1"/>
          <p:nvPr/>
        </p:nvSpPr>
        <p:spPr>
          <a:xfrm>
            <a:off x="381166" y="628650"/>
            <a:ext cx="384793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11 genus train and test samples</a:t>
            </a:r>
          </a:p>
        </p:txBody>
      </p:sp>
      <p:sp>
        <p:nvSpPr>
          <p:cNvPr id="2" name="TextBox 1">
            <a:extLst>
              <a:ext uri="{FF2B5EF4-FFF2-40B4-BE49-F238E27FC236}">
                <a16:creationId xmlns:a16="http://schemas.microsoft.com/office/drawing/2014/main" id="{21EB54FB-57F1-4126-33B2-5763F8B84C8A}"/>
              </a:ext>
            </a:extLst>
          </p:cNvPr>
          <p:cNvSpPr txBox="1"/>
          <p:nvPr/>
        </p:nvSpPr>
        <p:spPr>
          <a:xfrm>
            <a:off x="7010401" y="642937"/>
            <a:ext cx="384793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8 genus train and test samples</a:t>
            </a:r>
          </a:p>
        </p:txBody>
      </p:sp>
      <p:sp>
        <p:nvSpPr>
          <p:cNvPr id="3" name="TextBox 2">
            <a:extLst>
              <a:ext uri="{FF2B5EF4-FFF2-40B4-BE49-F238E27FC236}">
                <a16:creationId xmlns:a16="http://schemas.microsoft.com/office/drawing/2014/main" id="{90C64F19-99FE-0198-245F-38441B9F74CD}"/>
              </a:ext>
            </a:extLst>
          </p:cNvPr>
          <p:cNvSpPr txBox="1"/>
          <p:nvPr/>
        </p:nvSpPr>
        <p:spPr>
          <a:xfrm>
            <a:off x="381166" y="3907393"/>
            <a:ext cx="384793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genus train and test samples</a:t>
            </a:r>
          </a:p>
        </p:txBody>
      </p:sp>
      <p:sp>
        <p:nvSpPr>
          <p:cNvPr id="4" name="TextBox 3">
            <a:extLst>
              <a:ext uri="{FF2B5EF4-FFF2-40B4-BE49-F238E27FC236}">
                <a16:creationId xmlns:a16="http://schemas.microsoft.com/office/drawing/2014/main" id="{0BCCCC88-015D-D2FE-1558-037F34A05B35}"/>
              </a:ext>
            </a:extLst>
          </p:cNvPr>
          <p:cNvSpPr txBox="1"/>
          <p:nvPr/>
        </p:nvSpPr>
        <p:spPr>
          <a:xfrm>
            <a:off x="7128749" y="3955419"/>
            <a:ext cx="384793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3 genus train and test samples</a:t>
            </a:r>
          </a:p>
        </p:txBody>
      </p:sp>
      <p:sp>
        <p:nvSpPr>
          <p:cNvPr id="17" name="Slide Number Placeholder 16">
            <a:extLst>
              <a:ext uri="{FF2B5EF4-FFF2-40B4-BE49-F238E27FC236}">
                <a16:creationId xmlns:a16="http://schemas.microsoft.com/office/drawing/2014/main" id="{BC04FACE-EE8A-37A7-01A3-C00C63727D42}"/>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4">
            <a:extLst>
              <a:ext uri="{FF2B5EF4-FFF2-40B4-BE49-F238E27FC236}">
                <a16:creationId xmlns:a16="http://schemas.microsoft.com/office/drawing/2014/main" id="{ACB9D281-5181-4D52-AE5F-DFF5E2FD2CD5}"/>
              </a:ext>
            </a:extLst>
          </p:cNvPr>
          <p:cNvPicPr>
            <a:picLocks noChangeAspect="1"/>
          </p:cNvPicPr>
          <p:nvPr/>
        </p:nvPicPr>
        <p:blipFill>
          <a:blip r:embed="rId2"/>
          <a:stretch>
            <a:fillRect/>
          </a:stretch>
        </p:blipFill>
        <p:spPr>
          <a:xfrm>
            <a:off x="381165" y="1093826"/>
            <a:ext cx="2354852" cy="2103992"/>
          </a:xfrm>
          <a:prstGeom prst="rect">
            <a:avLst/>
          </a:prstGeom>
        </p:spPr>
      </p:pic>
      <p:pic>
        <p:nvPicPr>
          <p:cNvPr id="6" name="Picture 5">
            <a:extLst>
              <a:ext uri="{FF2B5EF4-FFF2-40B4-BE49-F238E27FC236}">
                <a16:creationId xmlns:a16="http://schemas.microsoft.com/office/drawing/2014/main" id="{0A488316-5CAE-9FE7-B8A9-DEF65D4B6135}"/>
              </a:ext>
            </a:extLst>
          </p:cNvPr>
          <p:cNvPicPr>
            <a:picLocks noChangeAspect="1"/>
          </p:cNvPicPr>
          <p:nvPr/>
        </p:nvPicPr>
        <p:blipFill>
          <a:blip r:embed="rId3"/>
          <a:stretch>
            <a:fillRect/>
          </a:stretch>
        </p:blipFill>
        <p:spPr>
          <a:xfrm>
            <a:off x="2736017" y="1114186"/>
            <a:ext cx="2286320" cy="2083632"/>
          </a:xfrm>
          <a:prstGeom prst="rect">
            <a:avLst/>
          </a:prstGeom>
        </p:spPr>
      </p:pic>
      <p:pic>
        <p:nvPicPr>
          <p:cNvPr id="16" name="Picture 15">
            <a:extLst>
              <a:ext uri="{FF2B5EF4-FFF2-40B4-BE49-F238E27FC236}">
                <a16:creationId xmlns:a16="http://schemas.microsoft.com/office/drawing/2014/main" id="{43203937-007F-DCA5-C6BA-7AF097A40585}"/>
              </a:ext>
            </a:extLst>
          </p:cNvPr>
          <p:cNvPicPr>
            <a:picLocks noChangeAspect="1"/>
          </p:cNvPicPr>
          <p:nvPr/>
        </p:nvPicPr>
        <p:blipFill>
          <a:blip r:embed="rId4"/>
          <a:stretch>
            <a:fillRect/>
          </a:stretch>
        </p:blipFill>
        <p:spPr>
          <a:xfrm>
            <a:off x="6312619" y="1114186"/>
            <a:ext cx="2442110" cy="1666575"/>
          </a:xfrm>
          <a:prstGeom prst="rect">
            <a:avLst/>
          </a:prstGeom>
        </p:spPr>
      </p:pic>
      <p:pic>
        <p:nvPicPr>
          <p:cNvPr id="18" name="Picture 17">
            <a:extLst>
              <a:ext uri="{FF2B5EF4-FFF2-40B4-BE49-F238E27FC236}">
                <a16:creationId xmlns:a16="http://schemas.microsoft.com/office/drawing/2014/main" id="{F25B44E5-92E3-E941-19D1-3FAC2986DFAB}"/>
              </a:ext>
            </a:extLst>
          </p:cNvPr>
          <p:cNvPicPr>
            <a:picLocks noChangeAspect="1"/>
          </p:cNvPicPr>
          <p:nvPr/>
        </p:nvPicPr>
        <p:blipFill>
          <a:blip r:embed="rId5"/>
          <a:stretch>
            <a:fillRect/>
          </a:stretch>
        </p:blipFill>
        <p:spPr>
          <a:xfrm>
            <a:off x="8872178" y="1114186"/>
            <a:ext cx="2413595" cy="1642240"/>
          </a:xfrm>
          <a:prstGeom prst="rect">
            <a:avLst/>
          </a:prstGeom>
        </p:spPr>
      </p:pic>
      <p:pic>
        <p:nvPicPr>
          <p:cNvPr id="20" name="Picture 19">
            <a:extLst>
              <a:ext uri="{FF2B5EF4-FFF2-40B4-BE49-F238E27FC236}">
                <a16:creationId xmlns:a16="http://schemas.microsoft.com/office/drawing/2014/main" id="{27D9D4B0-E428-377A-3243-5CE46CD0D481}"/>
              </a:ext>
            </a:extLst>
          </p:cNvPr>
          <p:cNvPicPr>
            <a:picLocks noChangeAspect="1"/>
          </p:cNvPicPr>
          <p:nvPr/>
        </p:nvPicPr>
        <p:blipFill>
          <a:blip r:embed="rId6"/>
          <a:stretch>
            <a:fillRect/>
          </a:stretch>
        </p:blipFill>
        <p:spPr>
          <a:xfrm>
            <a:off x="373350" y="4215170"/>
            <a:ext cx="2311494" cy="1081449"/>
          </a:xfrm>
          <a:prstGeom prst="rect">
            <a:avLst/>
          </a:prstGeom>
        </p:spPr>
      </p:pic>
      <p:pic>
        <p:nvPicPr>
          <p:cNvPr id="21" name="Picture 20">
            <a:extLst>
              <a:ext uri="{FF2B5EF4-FFF2-40B4-BE49-F238E27FC236}">
                <a16:creationId xmlns:a16="http://schemas.microsoft.com/office/drawing/2014/main" id="{39018CC8-44F1-3C4E-DB7B-AD3C40D4901E}"/>
              </a:ext>
            </a:extLst>
          </p:cNvPr>
          <p:cNvPicPr>
            <a:picLocks noChangeAspect="1"/>
          </p:cNvPicPr>
          <p:nvPr/>
        </p:nvPicPr>
        <p:blipFill>
          <a:blip r:embed="rId7"/>
          <a:stretch>
            <a:fillRect/>
          </a:stretch>
        </p:blipFill>
        <p:spPr>
          <a:xfrm>
            <a:off x="2721683" y="4208082"/>
            <a:ext cx="2253019" cy="1081449"/>
          </a:xfrm>
          <a:prstGeom prst="rect">
            <a:avLst/>
          </a:prstGeom>
        </p:spPr>
      </p:pic>
      <p:pic>
        <p:nvPicPr>
          <p:cNvPr id="22" name="Picture 21">
            <a:extLst>
              <a:ext uri="{FF2B5EF4-FFF2-40B4-BE49-F238E27FC236}">
                <a16:creationId xmlns:a16="http://schemas.microsoft.com/office/drawing/2014/main" id="{A67774A3-855A-D335-2930-6D47487474AA}"/>
              </a:ext>
            </a:extLst>
          </p:cNvPr>
          <p:cNvPicPr>
            <a:picLocks noChangeAspect="1"/>
          </p:cNvPicPr>
          <p:nvPr/>
        </p:nvPicPr>
        <p:blipFill>
          <a:blip r:embed="rId8"/>
          <a:stretch>
            <a:fillRect/>
          </a:stretch>
        </p:blipFill>
        <p:spPr>
          <a:xfrm>
            <a:off x="6416280" y="4293066"/>
            <a:ext cx="2636436" cy="888161"/>
          </a:xfrm>
          <a:prstGeom prst="rect">
            <a:avLst/>
          </a:prstGeom>
        </p:spPr>
      </p:pic>
      <p:pic>
        <p:nvPicPr>
          <p:cNvPr id="23" name="Picture 22">
            <a:extLst>
              <a:ext uri="{FF2B5EF4-FFF2-40B4-BE49-F238E27FC236}">
                <a16:creationId xmlns:a16="http://schemas.microsoft.com/office/drawing/2014/main" id="{18B669F2-4D52-5C89-D076-9F1759F917EE}"/>
              </a:ext>
            </a:extLst>
          </p:cNvPr>
          <p:cNvPicPr>
            <a:picLocks noChangeAspect="1"/>
          </p:cNvPicPr>
          <p:nvPr/>
        </p:nvPicPr>
        <p:blipFill>
          <a:blip r:embed="rId9"/>
          <a:stretch>
            <a:fillRect/>
          </a:stretch>
        </p:blipFill>
        <p:spPr>
          <a:xfrm>
            <a:off x="8974374" y="4310969"/>
            <a:ext cx="2636436" cy="875673"/>
          </a:xfrm>
          <a:prstGeom prst="rect">
            <a:avLst/>
          </a:prstGeom>
        </p:spPr>
      </p:pic>
    </p:spTree>
    <p:extLst>
      <p:ext uri="{BB962C8B-B14F-4D97-AF65-F5344CB8AC3E}">
        <p14:creationId xmlns:p14="http://schemas.microsoft.com/office/powerpoint/2010/main" val="3463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3E21ABB-DA0C-925C-AFCC-D1A715C85A3B}"/>
              </a:ext>
            </a:extLst>
          </p:cNvPr>
          <p:cNvSpPr>
            <a:spLocks noGrp="1"/>
          </p:cNvSpPr>
          <p:nvPr>
            <p:ph type="title"/>
          </p:nvPr>
        </p:nvSpPr>
        <p:spPr>
          <a:xfrm>
            <a:off x="2156346" y="849745"/>
            <a:ext cx="5689206" cy="4745836"/>
          </a:xfrm>
        </p:spPr>
        <p:txBody>
          <a:bodyPr vert="horz" lIns="91440" tIns="45720" rIns="91440" bIns="45720" rtlCol="0" anchor="ctr">
            <a:normAutofit/>
          </a:bodyPr>
          <a:lstStyle/>
          <a:p>
            <a:r>
              <a:rPr lang="en-US" sz="4000" dirty="0">
                <a:solidFill>
                  <a:srgbClr val="FFFFFF"/>
                </a:solidFill>
              </a:rPr>
              <a:t>Results and Analysis</a:t>
            </a:r>
          </a:p>
        </p:txBody>
      </p:sp>
      <p:sp>
        <p:nvSpPr>
          <p:cNvPr id="20" name="Rectangle 19">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D038334F-526B-2F04-C638-AA57DC63B331}"/>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245692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C55D-FE93-C536-85BC-C567BF5E88C8}"/>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t-SNE Plot</a:t>
            </a:r>
          </a:p>
        </p:txBody>
      </p:sp>
      <p:pic>
        <p:nvPicPr>
          <p:cNvPr id="4" name="Picture 3" descr="A diagram of a number of colored dots&#10;&#10;Description automatically generated">
            <a:extLst>
              <a:ext uri="{FF2B5EF4-FFF2-40B4-BE49-F238E27FC236}">
                <a16:creationId xmlns:a16="http://schemas.microsoft.com/office/drawing/2014/main" id="{4393C562-7D98-06E6-B631-57FA31EAC640}"/>
              </a:ext>
            </a:extLst>
          </p:cNvPr>
          <p:cNvPicPr>
            <a:picLocks noChangeAspect="1"/>
          </p:cNvPicPr>
          <p:nvPr/>
        </p:nvPicPr>
        <p:blipFill>
          <a:blip r:embed="rId2"/>
          <a:stretch>
            <a:fillRect/>
          </a:stretch>
        </p:blipFill>
        <p:spPr>
          <a:xfrm>
            <a:off x="807403" y="2221287"/>
            <a:ext cx="2007235" cy="1620888"/>
          </a:xfrm>
          <a:prstGeom prst="rect">
            <a:avLst/>
          </a:prstGeom>
        </p:spPr>
      </p:pic>
      <p:pic>
        <p:nvPicPr>
          <p:cNvPr id="5" name="Picture 4" descr="A group of colorful dots&#10;&#10;Description automatically generated">
            <a:extLst>
              <a:ext uri="{FF2B5EF4-FFF2-40B4-BE49-F238E27FC236}">
                <a16:creationId xmlns:a16="http://schemas.microsoft.com/office/drawing/2014/main" id="{14322642-E050-E297-68D5-F35DCF4F6B7E}"/>
              </a:ext>
            </a:extLst>
          </p:cNvPr>
          <p:cNvPicPr>
            <a:picLocks noChangeAspect="1"/>
          </p:cNvPicPr>
          <p:nvPr/>
        </p:nvPicPr>
        <p:blipFill>
          <a:blip r:embed="rId3"/>
          <a:stretch>
            <a:fillRect/>
          </a:stretch>
        </p:blipFill>
        <p:spPr>
          <a:xfrm>
            <a:off x="197541" y="3842175"/>
            <a:ext cx="4878389" cy="2620399"/>
          </a:xfrm>
          <a:prstGeom prst="rect">
            <a:avLst/>
          </a:prstGeom>
        </p:spPr>
      </p:pic>
      <p:pic>
        <p:nvPicPr>
          <p:cNvPr id="6" name="Picture 5" descr="A diagram of different colored dots&#10;&#10;Description automatically generated">
            <a:extLst>
              <a:ext uri="{FF2B5EF4-FFF2-40B4-BE49-F238E27FC236}">
                <a16:creationId xmlns:a16="http://schemas.microsoft.com/office/drawing/2014/main" id="{DEE415DF-788A-5F0C-8A43-81CC2A850E1D}"/>
              </a:ext>
            </a:extLst>
          </p:cNvPr>
          <p:cNvPicPr>
            <a:picLocks noChangeAspect="1"/>
          </p:cNvPicPr>
          <p:nvPr/>
        </p:nvPicPr>
        <p:blipFill>
          <a:blip r:embed="rId4"/>
          <a:stretch>
            <a:fillRect/>
          </a:stretch>
        </p:blipFill>
        <p:spPr>
          <a:xfrm>
            <a:off x="7437915" y="2221288"/>
            <a:ext cx="1906110" cy="154542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9B7AEEB7-773D-3C6E-8B9F-7820446ED679}"/>
              </a:ext>
            </a:extLst>
          </p:cNvPr>
          <p:cNvPicPr>
            <a:picLocks noChangeAspect="1"/>
          </p:cNvPicPr>
          <p:nvPr/>
        </p:nvPicPr>
        <p:blipFill>
          <a:blip r:embed="rId5"/>
          <a:stretch>
            <a:fillRect/>
          </a:stretch>
        </p:blipFill>
        <p:spPr>
          <a:xfrm>
            <a:off x="6379181" y="3670270"/>
            <a:ext cx="5207259" cy="2943549"/>
          </a:xfrm>
          <a:prstGeom prst="rect">
            <a:avLst/>
          </a:prstGeom>
        </p:spPr>
      </p:pic>
      <p:sp>
        <p:nvSpPr>
          <p:cNvPr id="8" name="TextBox 7">
            <a:extLst>
              <a:ext uri="{FF2B5EF4-FFF2-40B4-BE49-F238E27FC236}">
                <a16:creationId xmlns:a16="http://schemas.microsoft.com/office/drawing/2014/main" id="{2D4225C3-B3C9-AF02-7E61-29060B8F2B48}"/>
              </a:ext>
            </a:extLst>
          </p:cNvPr>
          <p:cNvSpPr txBox="1"/>
          <p:nvPr/>
        </p:nvSpPr>
        <p:spPr>
          <a:xfrm>
            <a:off x="807403" y="1877761"/>
            <a:ext cx="320738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Species dataset t-SNE plot</a:t>
            </a:r>
          </a:p>
        </p:txBody>
      </p:sp>
      <p:sp>
        <p:nvSpPr>
          <p:cNvPr id="9" name="TextBox 8">
            <a:extLst>
              <a:ext uri="{FF2B5EF4-FFF2-40B4-BE49-F238E27FC236}">
                <a16:creationId xmlns:a16="http://schemas.microsoft.com/office/drawing/2014/main" id="{F08E1CFC-F64F-E2A8-11AB-93288B262112}"/>
              </a:ext>
            </a:extLst>
          </p:cNvPr>
          <p:cNvSpPr txBox="1"/>
          <p:nvPr/>
        </p:nvSpPr>
        <p:spPr>
          <a:xfrm>
            <a:off x="7350915" y="1831595"/>
            <a:ext cx="320738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Genus dataset t-SNE plot</a:t>
            </a:r>
          </a:p>
        </p:txBody>
      </p:sp>
      <p:sp>
        <p:nvSpPr>
          <p:cNvPr id="11" name="Slide Number Placeholder 10">
            <a:extLst>
              <a:ext uri="{FF2B5EF4-FFF2-40B4-BE49-F238E27FC236}">
                <a16:creationId xmlns:a16="http://schemas.microsoft.com/office/drawing/2014/main" id="{BFAF482F-6C21-8B35-98E8-9337AFD3A79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135839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C4FA-E348-265F-9A13-DA0EC5B5B4D3}"/>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T-</a:t>
            </a:r>
            <a:r>
              <a:rPr lang="en-US" sz="2400" dirty="0" err="1">
                <a:latin typeface="Times New Roman" panose="02020603050405020304" pitchFamily="18" charset="0"/>
                <a:cs typeface="Times New Roman" panose="02020603050405020304" pitchFamily="18" charset="0"/>
              </a:rPr>
              <a:t>sne</a:t>
            </a:r>
            <a:r>
              <a:rPr lang="en-US" sz="2400" dirty="0">
                <a:latin typeface="Times New Roman" panose="02020603050405020304" pitchFamily="18" charset="0"/>
                <a:cs typeface="Times New Roman" panose="02020603050405020304" pitchFamily="18" charset="0"/>
              </a:rPr>
              <a:t> plot analysis</a:t>
            </a:r>
          </a:p>
        </p:txBody>
      </p:sp>
      <p:sp>
        <p:nvSpPr>
          <p:cNvPr id="3" name="Content Placeholder 2">
            <a:extLst>
              <a:ext uri="{FF2B5EF4-FFF2-40B4-BE49-F238E27FC236}">
                <a16:creationId xmlns:a16="http://schemas.microsoft.com/office/drawing/2014/main" id="{1993B5B6-480C-0285-A8F4-29C9C61BE843}"/>
              </a:ext>
            </a:extLst>
          </p:cNvPr>
          <p:cNvSpPr>
            <a:spLocks noGrp="1"/>
          </p:cNvSpPr>
          <p:nvPr>
            <p:ph idx="1"/>
          </p:nvPr>
        </p:nvSpPr>
        <p:spPr/>
        <p:txBody>
          <a:bodyPr>
            <a:normAutofit/>
          </a:bodyPr>
          <a:lstStyle/>
          <a:p>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S</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ame species tend to cluster together, indicating a relationship in their sounds</a:t>
            </a:r>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a:t>
            </a:r>
          </a:p>
          <a:p>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The overlapping of different species can also be seen. This maybe because they belong to same genus ‘Gryllus’ and they might share similar features.</a:t>
            </a:r>
          </a:p>
          <a:p>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For genus dataset, </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plots show that different genera are visually separated, with few overlapping</a:t>
            </a:r>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 This shows different genera have many distinct features ( with few commonness). </a:t>
            </a:r>
          </a:p>
          <a:p>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G</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enera with larger sample sizes tend to cluster together more tightly than those with smaller sample sizes.</a:t>
            </a:r>
            <a:r>
              <a:rPr lang="en-US" sz="1400" dirty="0">
                <a:effectLst/>
                <a:latin typeface="Times New Roman" panose="02020603050405020304" pitchFamily="18" charset="0"/>
                <a:cs typeface="Times New Roman" panose="02020603050405020304" pitchFamily="18" charset="0"/>
              </a:rPr>
              <a:t> </a:t>
            </a:r>
          </a:p>
          <a:p>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Larger sample sizes provide more statistical power, allowing t-SNE to better capture the underlying structure and relationships within the data.</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Besides the number of samples, the </a:t>
            </a:r>
            <a:r>
              <a:rPr lang="en-US" sz="1400" kern="0" dirty="0">
                <a:latin typeface="Times New Roman" panose="02020603050405020304" pitchFamily="18" charset="0"/>
                <a:cs typeface="Times New Roman" panose="02020603050405020304" pitchFamily="18" charset="0"/>
              </a:rPr>
              <a:t>reason for scattered points could be that the sounds were from different crickets of the same type, and they were recorded in different situations. </a:t>
            </a: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Further research is needed to investigate the specific features that lead to these misclassifications.</a:t>
            </a:r>
          </a:p>
          <a:p>
            <a:pPr marL="0" indent="0">
              <a:buNone/>
            </a:pP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359AF34-0445-8A07-827F-2BAF279A2901}"/>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122999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E36CB9-3B17-6541-979D-C976CE45ED5E}"/>
              </a:ext>
            </a:extLst>
          </p:cNvPr>
          <p:cNvSpPr>
            <a:spLocks noGrp="1"/>
          </p:cNvSpPr>
          <p:nvPr>
            <p:ph type="title"/>
          </p:nvPr>
        </p:nvSpPr>
        <p:spPr>
          <a:xfrm>
            <a:off x="2156346" y="849745"/>
            <a:ext cx="5788804" cy="4745836"/>
          </a:xfrm>
        </p:spPr>
        <p:txBody>
          <a:bodyPr vert="horz" lIns="91440" tIns="45720" rIns="91440" bIns="45720" rtlCol="0" anchor="ctr">
            <a:normAutofit/>
          </a:bodyPr>
          <a:lstStyle/>
          <a:p>
            <a:r>
              <a:rPr lang="en-US" sz="5400" dirty="0">
                <a:solidFill>
                  <a:srgbClr val="FFFFFF"/>
                </a:solidFill>
                <a:latin typeface="Times New Roman" panose="02020603050405020304" pitchFamily="18" charset="0"/>
                <a:cs typeface="Times New Roman" panose="02020603050405020304" pitchFamily="18" charset="0"/>
              </a:rPr>
              <a:t>Introduction</a:t>
            </a:r>
          </a:p>
        </p:txBody>
      </p:sp>
      <p:sp>
        <p:nvSpPr>
          <p:cNvPr id="20" name="Rectangle 19">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2338C295-59B8-A7D2-4E9E-A81A8F223B5C}"/>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575598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AD24-AD0D-E1F5-0AA1-F589E9D5A5EE}"/>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Experimental results (Species dataset)</a:t>
            </a:r>
          </a:p>
        </p:txBody>
      </p:sp>
      <p:sp>
        <p:nvSpPr>
          <p:cNvPr id="4" name="TextBox 3">
            <a:extLst>
              <a:ext uri="{FF2B5EF4-FFF2-40B4-BE49-F238E27FC236}">
                <a16:creationId xmlns:a16="http://schemas.microsoft.com/office/drawing/2014/main" id="{2F47F1C7-370D-06EA-B6D4-5348D908CBD8}"/>
              </a:ext>
            </a:extLst>
          </p:cNvPr>
          <p:cNvSpPr txBox="1"/>
          <p:nvPr/>
        </p:nvSpPr>
        <p:spPr>
          <a:xfrm>
            <a:off x="498896" y="1938504"/>
            <a:ext cx="3147846" cy="292388"/>
          </a:xfrm>
          <a:prstGeom prst="rect">
            <a:avLst/>
          </a:prstGeom>
          <a:noFill/>
        </p:spPr>
        <p:txBody>
          <a:bodyPr wrap="square" rtlCol="0">
            <a:spAutoFit/>
          </a:bodyPr>
          <a:lstStyle/>
          <a:p>
            <a:r>
              <a:rPr lang="en-US" sz="1300" b="1" dirty="0">
                <a:solidFill>
                  <a:schemeClr val="tx2"/>
                </a:solidFill>
                <a:latin typeface="Times New Roman" panose="02020603050405020304" pitchFamily="18" charset="0"/>
                <a:cs typeface="Times New Roman" panose="02020603050405020304" pitchFamily="18" charset="0"/>
              </a:rPr>
              <a:t>Experiment 1: 9 Species</a:t>
            </a:r>
          </a:p>
        </p:txBody>
      </p:sp>
      <p:pic>
        <p:nvPicPr>
          <p:cNvPr id="5" name="Picture 4">
            <a:extLst>
              <a:ext uri="{FF2B5EF4-FFF2-40B4-BE49-F238E27FC236}">
                <a16:creationId xmlns:a16="http://schemas.microsoft.com/office/drawing/2014/main" id="{95750533-D476-C3D2-4BBD-9644EF650AC5}"/>
              </a:ext>
            </a:extLst>
          </p:cNvPr>
          <p:cNvPicPr>
            <a:picLocks noChangeAspect="1"/>
          </p:cNvPicPr>
          <p:nvPr/>
        </p:nvPicPr>
        <p:blipFill>
          <a:blip r:embed="rId2"/>
          <a:stretch>
            <a:fillRect/>
          </a:stretch>
        </p:blipFill>
        <p:spPr>
          <a:xfrm>
            <a:off x="8300454" y="1845338"/>
            <a:ext cx="2989108" cy="1799270"/>
          </a:xfrm>
          <a:prstGeom prst="rect">
            <a:avLst/>
          </a:prstGeom>
        </p:spPr>
      </p:pic>
      <p:sp>
        <p:nvSpPr>
          <p:cNvPr id="6" name="TextBox 5">
            <a:extLst>
              <a:ext uri="{FF2B5EF4-FFF2-40B4-BE49-F238E27FC236}">
                <a16:creationId xmlns:a16="http://schemas.microsoft.com/office/drawing/2014/main" id="{62483B3D-304C-953E-2E9B-09AFB763D51E}"/>
              </a:ext>
            </a:extLst>
          </p:cNvPr>
          <p:cNvSpPr txBox="1"/>
          <p:nvPr/>
        </p:nvSpPr>
        <p:spPr>
          <a:xfrm>
            <a:off x="8311105" y="3599907"/>
            <a:ext cx="3147846" cy="615553"/>
          </a:xfrm>
          <a:prstGeom prst="rect">
            <a:avLst/>
          </a:prstGeom>
          <a:noFill/>
        </p:spPr>
        <p:txBody>
          <a:bodyPr wrap="square" rtlCol="0">
            <a:spAutoFit/>
          </a:bodyPr>
          <a:lstStyle/>
          <a:p>
            <a:pPr algn="ctr"/>
            <a:r>
              <a:rPr lang="en-US" sz="800" i="1" dirty="0">
                <a:solidFill>
                  <a:srgbClr val="000000"/>
                </a:solidFill>
                <a:effectLst/>
                <a:latin typeface="Times New Roman" panose="02020603050405020304" pitchFamily="18" charset="0"/>
                <a:ea typeface="Times New Roman" panose="02020603050405020304" pitchFamily="18" charset="0"/>
              </a:rPr>
              <a:t>Metrics table for balanced and imbalanced 9-species set (Gryllus dataset)</a:t>
            </a:r>
            <a:endParaRPr lang="en-US" sz="800" dirty="0">
              <a:effectLst/>
              <a:latin typeface="Times New Roman" panose="02020603050405020304" pitchFamily="18" charset="0"/>
              <a:ea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AEC0C7A9-5851-FD8B-11C8-6C4C6327A8FD}"/>
              </a:ext>
            </a:extLst>
          </p:cNvPr>
          <p:cNvPicPr>
            <a:picLocks noChangeAspect="1"/>
          </p:cNvPicPr>
          <p:nvPr/>
        </p:nvPicPr>
        <p:blipFill>
          <a:blip r:embed="rId3"/>
          <a:stretch>
            <a:fillRect/>
          </a:stretch>
        </p:blipFill>
        <p:spPr>
          <a:xfrm>
            <a:off x="4953561" y="4029760"/>
            <a:ext cx="3189595" cy="2224570"/>
          </a:xfrm>
          <a:prstGeom prst="rect">
            <a:avLst/>
          </a:prstGeom>
        </p:spPr>
      </p:pic>
      <p:sp>
        <p:nvSpPr>
          <p:cNvPr id="8" name="TextBox 7">
            <a:extLst>
              <a:ext uri="{FF2B5EF4-FFF2-40B4-BE49-F238E27FC236}">
                <a16:creationId xmlns:a16="http://schemas.microsoft.com/office/drawing/2014/main" id="{EB0A1EB7-D801-3E7A-52BE-3697F89FF6A9}"/>
              </a:ext>
            </a:extLst>
          </p:cNvPr>
          <p:cNvSpPr txBox="1"/>
          <p:nvPr/>
        </p:nvSpPr>
        <p:spPr>
          <a:xfrm>
            <a:off x="317920" y="2453440"/>
            <a:ext cx="4492475" cy="3154710"/>
          </a:xfrm>
          <a:prstGeom prst="rect">
            <a:avLst/>
          </a:prstGeom>
          <a:noFill/>
        </p:spPr>
        <p:txBody>
          <a:bodyPr wrap="square" rtlCol="0">
            <a:spAutoFit/>
          </a:bodyPr>
          <a:lstStyle/>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Best model chosen in this experiment was at epoch 5, with learning rate 3e-5 trained on balanced dataset. The validation accuracy was 93.22%.</a:t>
            </a:r>
          </a:p>
          <a:p>
            <a:endPar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This model was validated against the test samples (988 samples).</a:t>
            </a:r>
          </a:p>
          <a:p>
            <a:endPar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Overall good prediction accuracy, with some misclassification in few classes like ‘armatus’, ‘leei’ , ‘integer’ and ‘lightfooti’.</a:t>
            </a:r>
          </a:p>
          <a:p>
            <a:pPr marL="285750" indent="-285750">
              <a:buFont typeface="Wingdings" pitchFamily="2" charset="2"/>
              <a:buChar char="§"/>
            </a:pPr>
            <a:endPar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‘armatus’ misclassified as ‘integer’ and ‘leei’ as ‘lightfooti’ and vice-versa.</a:t>
            </a:r>
          </a:p>
          <a:p>
            <a:pPr marL="285750" indent="-285750">
              <a:buFont typeface="Wingdings" pitchFamily="2" charset="2"/>
              <a:buChar char="§"/>
            </a:pPr>
            <a:endParaRPr lang="en-US" sz="1700" dirty="0">
              <a:latin typeface="Times New Roman" panose="02020603050405020304" pitchFamily="18" charset="0"/>
              <a:cs typeface="Times New Roman" panose="02020603050405020304" pitchFamily="18" charset="0"/>
            </a:endParaRPr>
          </a:p>
        </p:txBody>
      </p:sp>
      <p:pic>
        <p:nvPicPr>
          <p:cNvPr id="9" name="Picture 8" descr="A graph of a number of numbers and a line&#10;&#10;Description automatically generated with medium confidence">
            <a:extLst>
              <a:ext uri="{FF2B5EF4-FFF2-40B4-BE49-F238E27FC236}">
                <a16:creationId xmlns:a16="http://schemas.microsoft.com/office/drawing/2014/main" id="{85B32E10-E578-1E74-B76C-2C79C8366907}"/>
              </a:ext>
            </a:extLst>
          </p:cNvPr>
          <p:cNvPicPr>
            <a:picLocks noChangeAspect="1"/>
          </p:cNvPicPr>
          <p:nvPr/>
        </p:nvPicPr>
        <p:blipFill>
          <a:blip r:embed="rId4"/>
          <a:stretch>
            <a:fillRect/>
          </a:stretch>
        </p:blipFill>
        <p:spPr>
          <a:xfrm>
            <a:off x="4978344" y="1845338"/>
            <a:ext cx="2819118" cy="1754569"/>
          </a:xfrm>
          <a:prstGeom prst="rect">
            <a:avLst/>
          </a:prstGeom>
        </p:spPr>
      </p:pic>
      <p:sp>
        <p:nvSpPr>
          <p:cNvPr id="11" name="TextBox 10">
            <a:extLst>
              <a:ext uri="{FF2B5EF4-FFF2-40B4-BE49-F238E27FC236}">
                <a16:creationId xmlns:a16="http://schemas.microsoft.com/office/drawing/2014/main" id="{C0615BBF-5E60-78E9-7254-616D67A078BE}"/>
              </a:ext>
            </a:extLst>
          </p:cNvPr>
          <p:cNvSpPr txBox="1"/>
          <p:nvPr/>
        </p:nvSpPr>
        <p:spPr>
          <a:xfrm>
            <a:off x="4899846" y="3593202"/>
            <a:ext cx="3147846" cy="215444"/>
          </a:xfrm>
          <a:prstGeom prst="rect">
            <a:avLst/>
          </a:prstGeom>
          <a:noFill/>
        </p:spPr>
        <p:txBody>
          <a:bodyPr wrap="square" rtlCol="0">
            <a:spAutoFit/>
          </a:bodyPr>
          <a:lstStyle/>
          <a:p>
            <a:pPr algn="ctr"/>
            <a:r>
              <a:rPr lang="en-US" sz="800" i="1" kern="0" dirty="0">
                <a:solidFill>
                  <a:srgbClr val="000000"/>
                </a:solidFill>
                <a:effectLst/>
                <a:latin typeface="Times New Roman" panose="02020603050405020304" pitchFamily="18" charset="0"/>
                <a:ea typeface="Times New Roman" panose="02020603050405020304" pitchFamily="18" charset="0"/>
              </a:rPr>
              <a:t>Accuracy curve for model trained on balanced dataset.</a:t>
            </a:r>
            <a:endParaRPr lang="en-US" sz="800" dirty="0"/>
          </a:p>
        </p:txBody>
      </p:sp>
      <p:pic>
        <p:nvPicPr>
          <p:cNvPr id="12" name="Picture 11" descr="A chart with numbers and a line&#10;&#10;Description automatically generated with medium confidence">
            <a:extLst>
              <a:ext uri="{FF2B5EF4-FFF2-40B4-BE49-F238E27FC236}">
                <a16:creationId xmlns:a16="http://schemas.microsoft.com/office/drawing/2014/main" id="{24286044-4C9D-7D1A-F24D-65AE041FAD9E}"/>
              </a:ext>
            </a:extLst>
          </p:cNvPr>
          <p:cNvPicPr>
            <a:picLocks noChangeAspect="1"/>
          </p:cNvPicPr>
          <p:nvPr/>
        </p:nvPicPr>
        <p:blipFill>
          <a:blip r:embed="rId5"/>
          <a:stretch>
            <a:fillRect/>
          </a:stretch>
        </p:blipFill>
        <p:spPr>
          <a:xfrm>
            <a:off x="8449535" y="4050590"/>
            <a:ext cx="2875376" cy="2427867"/>
          </a:xfrm>
          <a:prstGeom prst="rect">
            <a:avLst/>
          </a:prstGeom>
        </p:spPr>
      </p:pic>
      <p:sp>
        <p:nvSpPr>
          <p:cNvPr id="13" name="TextBox 12">
            <a:extLst>
              <a:ext uri="{FF2B5EF4-FFF2-40B4-BE49-F238E27FC236}">
                <a16:creationId xmlns:a16="http://schemas.microsoft.com/office/drawing/2014/main" id="{1ECC5DFE-2EB9-B329-9758-405213D76A6E}"/>
              </a:ext>
            </a:extLst>
          </p:cNvPr>
          <p:cNvSpPr txBox="1"/>
          <p:nvPr/>
        </p:nvSpPr>
        <p:spPr>
          <a:xfrm>
            <a:off x="4978344" y="6489762"/>
            <a:ext cx="2881292" cy="338554"/>
          </a:xfrm>
          <a:prstGeom prst="rect">
            <a:avLst/>
          </a:prstGeom>
          <a:noFill/>
        </p:spPr>
        <p:txBody>
          <a:bodyPr wrap="square" rtlCol="0">
            <a:spAutoFit/>
          </a:bodyPr>
          <a:lstStyle/>
          <a:p>
            <a:r>
              <a:rPr lang="en-US" sz="800" i="1" kern="0" dirty="0">
                <a:solidFill>
                  <a:srgbClr val="000000"/>
                </a:solidFill>
                <a:latin typeface="Times New Roman" panose="02020603050405020304" pitchFamily="18" charset="0"/>
                <a:ea typeface="Times New Roman" panose="02020603050405020304" pitchFamily="18" charset="0"/>
              </a:rPr>
              <a:t>C</a:t>
            </a:r>
            <a:r>
              <a:rPr lang="en-US" sz="800" i="1" kern="0" dirty="0">
                <a:solidFill>
                  <a:srgbClr val="000000"/>
                </a:solidFill>
                <a:effectLst/>
                <a:latin typeface="Times New Roman" panose="02020603050405020304" pitchFamily="18" charset="0"/>
                <a:ea typeface="Times New Roman" panose="02020603050405020304" pitchFamily="18" charset="0"/>
              </a:rPr>
              <a:t>orrect and incorrect prediction of species by the best model in this experiment</a:t>
            </a:r>
            <a:endParaRPr lang="en-US" sz="800" dirty="0"/>
          </a:p>
        </p:txBody>
      </p:sp>
      <p:sp>
        <p:nvSpPr>
          <p:cNvPr id="14" name="TextBox 13">
            <a:extLst>
              <a:ext uri="{FF2B5EF4-FFF2-40B4-BE49-F238E27FC236}">
                <a16:creationId xmlns:a16="http://schemas.microsoft.com/office/drawing/2014/main" id="{8A291223-A3CD-FB98-413D-78C8B8B48228}"/>
              </a:ext>
            </a:extLst>
          </p:cNvPr>
          <p:cNvSpPr txBox="1"/>
          <p:nvPr/>
        </p:nvSpPr>
        <p:spPr>
          <a:xfrm>
            <a:off x="8582073" y="6478458"/>
            <a:ext cx="2881292" cy="338554"/>
          </a:xfrm>
          <a:prstGeom prst="rect">
            <a:avLst/>
          </a:prstGeom>
          <a:noFill/>
        </p:spPr>
        <p:txBody>
          <a:bodyPr wrap="square" rtlCol="0">
            <a:spAutoFit/>
          </a:bodyPr>
          <a:lstStyle/>
          <a:p>
            <a:r>
              <a:rPr lang="en-US" sz="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for the best trained model on the prediction of 9-species test data</a:t>
            </a:r>
            <a:r>
              <a:rPr lang="en-US" sz="800" dirty="0">
                <a:effectLst/>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p:txBody>
      </p:sp>
      <p:sp>
        <p:nvSpPr>
          <p:cNvPr id="16" name="Slide Number Placeholder 15">
            <a:extLst>
              <a:ext uri="{FF2B5EF4-FFF2-40B4-BE49-F238E27FC236}">
                <a16:creationId xmlns:a16="http://schemas.microsoft.com/office/drawing/2014/main" id="{41C14B41-AC1D-EEA1-EE69-B51C3A2D3139}"/>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3" name="Rectangle 2">
            <a:extLst>
              <a:ext uri="{FF2B5EF4-FFF2-40B4-BE49-F238E27FC236}">
                <a16:creationId xmlns:a16="http://schemas.microsoft.com/office/drawing/2014/main" id="{94DEB7EB-F357-71C9-3507-75B79ACCEB2C}"/>
              </a:ext>
            </a:extLst>
          </p:cNvPr>
          <p:cNvSpPr/>
          <p:nvPr/>
        </p:nvSpPr>
        <p:spPr>
          <a:xfrm>
            <a:off x="10938294" y="3027872"/>
            <a:ext cx="258793" cy="16605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4974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P spid="14"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7D1835D-9ECD-6AC4-E264-C839FBC26161}"/>
              </a:ext>
            </a:extLst>
          </p:cNvPr>
          <p:cNvSpPr txBox="1"/>
          <p:nvPr/>
        </p:nvSpPr>
        <p:spPr>
          <a:xfrm>
            <a:off x="395454" y="814387"/>
            <a:ext cx="3633622" cy="292388"/>
          </a:xfrm>
          <a:prstGeom prst="rect">
            <a:avLst/>
          </a:prstGeom>
          <a:noFill/>
        </p:spPr>
        <p:txBody>
          <a:bodyPr wrap="square" rtlCol="0">
            <a:spAutoFit/>
          </a:bodyPr>
          <a:lstStyle/>
          <a:p>
            <a:r>
              <a:rPr lang="en-US" sz="1300" b="1" dirty="0">
                <a:solidFill>
                  <a:schemeClr val="tx2"/>
                </a:solidFill>
                <a:latin typeface="Times New Roman" panose="02020603050405020304" pitchFamily="18" charset="0"/>
                <a:cs typeface="Times New Roman" panose="02020603050405020304" pitchFamily="18" charset="0"/>
              </a:rPr>
              <a:t>Experiment 2: 5 Species</a:t>
            </a:r>
          </a:p>
        </p:txBody>
      </p:sp>
      <p:pic>
        <p:nvPicPr>
          <p:cNvPr id="2" name="Picture 1">
            <a:extLst>
              <a:ext uri="{FF2B5EF4-FFF2-40B4-BE49-F238E27FC236}">
                <a16:creationId xmlns:a16="http://schemas.microsoft.com/office/drawing/2014/main" id="{ED53A2FD-1829-2A0E-A35D-E2514FB54A5D}"/>
              </a:ext>
            </a:extLst>
          </p:cNvPr>
          <p:cNvPicPr>
            <a:picLocks noChangeAspect="1"/>
          </p:cNvPicPr>
          <p:nvPr/>
        </p:nvPicPr>
        <p:blipFill>
          <a:blip r:embed="rId2"/>
          <a:stretch>
            <a:fillRect/>
          </a:stretch>
        </p:blipFill>
        <p:spPr>
          <a:xfrm>
            <a:off x="8209242" y="761727"/>
            <a:ext cx="3340240" cy="1920138"/>
          </a:xfrm>
          <a:prstGeom prst="rect">
            <a:avLst/>
          </a:prstGeom>
        </p:spPr>
      </p:pic>
      <p:pic>
        <p:nvPicPr>
          <p:cNvPr id="3" name="Picture 2" descr="A graph with numbers and lines&#10;&#10;Description automatically generated">
            <a:extLst>
              <a:ext uri="{FF2B5EF4-FFF2-40B4-BE49-F238E27FC236}">
                <a16:creationId xmlns:a16="http://schemas.microsoft.com/office/drawing/2014/main" id="{C2AC4E05-E8D8-9B6E-0E54-A64D1A719F61}"/>
              </a:ext>
            </a:extLst>
          </p:cNvPr>
          <p:cNvPicPr>
            <a:picLocks noChangeAspect="1"/>
          </p:cNvPicPr>
          <p:nvPr/>
        </p:nvPicPr>
        <p:blipFill>
          <a:blip r:embed="rId3"/>
          <a:stretch>
            <a:fillRect/>
          </a:stretch>
        </p:blipFill>
        <p:spPr>
          <a:xfrm>
            <a:off x="5213003" y="901706"/>
            <a:ext cx="3016250" cy="1776730"/>
          </a:xfrm>
          <a:prstGeom prst="rect">
            <a:avLst/>
          </a:prstGeom>
        </p:spPr>
      </p:pic>
      <p:pic>
        <p:nvPicPr>
          <p:cNvPr id="5" name="Picture 4">
            <a:extLst>
              <a:ext uri="{FF2B5EF4-FFF2-40B4-BE49-F238E27FC236}">
                <a16:creationId xmlns:a16="http://schemas.microsoft.com/office/drawing/2014/main" id="{41D1803A-E9AB-24D9-2E20-E8EA640558DA}"/>
              </a:ext>
            </a:extLst>
          </p:cNvPr>
          <p:cNvPicPr>
            <a:picLocks noChangeAspect="1"/>
          </p:cNvPicPr>
          <p:nvPr/>
        </p:nvPicPr>
        <p:blipFill>
          <a:blip r:embed="rId4"/>
          <a:stretch>
            <a:fillRect/>
          </a:stretch>
        </p:blipFill>
        <p:spPr>
          <a:xfrm>
            <a:off x="4715818" y="3283634"/>
            <a:ext cx="3945460" cy="1885146"/>
          </a:xfrm>
          <a:prstGeom prst="rect">
            <a:avLst/>
          </a:prstGeom>
        </p:spPr>
      </p:pic>
      <p:sp>
        <p:nvSpPr>
          <p:cNvPr id="7" name="TextBox 6">
            <a:extLst>
              <a:ext uri="{FF2B5EF4-FFF2-40B4-BE49-F238E27FC236}">
                <a16:creationId xmlns:a16="http://schemas.microsoft.com/office/drawing/2014/main" id="{44001F38-B5B5-3FD9-D98D-A19646F24E1E}"/>
              </a:ext>
            </a:extLst>
          </p:cNvPr>
          <p:cNvSpPr txBox="1"/>
          <p:nvPr/>
        </p:nvSpPr>
        <p:spPr>
          <a:xfrm>
            <a:off x="5147205" y="2751711"/>
            <a:ext cx="3147846" cy="215444"/>
          </a:xfrm>
          <a:prstGeom prst="rect">
            <a:avLst/>
          </a:prstGeom>
          <a:noFill/>
        </p:spPr>
        <p:txBody>
          <a:bodyPr wrap="square" rtlCol="0">
            <a:spAutoFit/>
          </a:bodyPr>
          <a:lstStyle/>
          <a:p>
            <a:pPr algn="ctr"/>
            <a:r>
              <a:rPr lang="en-US" sz="800" i="1" kern="0" dirty="0">
                <a:solidFill>
                  <a:srgbClr val="000000"/>
                </a:solidFill>
                <a:effectLst/>
                <a:latin typeface="Times New Roman" panose="02020603050405020304" pitchFamily="18" charset="0"/>
                <a:ea typeface="Times New Roman" panose="02020603050405020304" pitchFamily="18" charset="0"/>
              </a:rPr>
              <a:t>Accuracy curve for model trained on balanced dataset.</a:t>
            </a:r>
            <a:endParaRPr lang="en-US" sz="800" dirty="0"/>
          </a:p>
        </p:txBody>
      </p:sp>
      <p:sp>
        <p:nvSpPr>
          <p:cNvPr id="9" name="TextBox 8">
            <a:extLst>
              <a:ext uri="{FF2B5EF4-FFF2-40B4-BE49-F238E27FC236}">
                <a16:creationId xmlns:a16="http://schemas.microsoft.com/office/drawing/2014/main" id="{4DD1AD19-FAE4-5E12-9DAE-F59B26F0B29E}"/>
              </a:ext>
            </a:extLst>
          </p:cNvPr>
          <p:cNvSpPr txBox="1"/>
          <p:nvPr/>
        </p:nvSpPr>
        <p:spPr>
          <a:xfrm>
            <a:off x="8305439" y="2757796"/>
            <a:ext cx="3147846" cy="615553"/>
          </a:xfrm>
          <a:prstGeom prst="rect">
            <a:avLst/>
          </a:prstGeom>
          <a:noFill/>
        </p:spPr>
        <p:txBody>
          <a:bodyPr wrap="square" rtlCol="0">
            <a:spAutoFit/>
          </a:bodyPr>
          <a:lstStyle/>
          <a:p>
            <a:pPr algn="ctr"/>
            <a:r>
              <a:rPr lang="en-US" sz="800" i="1" dirty="0">
                <a:solidFill>
                  <a:srgbClr val="000000"/>
                </a:solidFill>
                <a:effectLst/>
                <a:latin typeface="Times New Roman" panose="02020603050405020304" pitchFamily="18" charset="0"/>
                <a:ea typeface="Times New Roman" panose="02020603050405020304" pitchFamily="18" charset="0"/>
              </a:rPr>
              <a:t>Metrics table for balanced and imbalanced 5-species set (Gryllus dataset)</a:t>
            </a:r>
            <a:endParaRPr lang="en-US" sz="800" dirty="0">
              <a:effectLst/>
              <a:latin typeface="Times New Roman" panose="02020603050405020304" pitchFamily="18" charset="0"/>
              <a:ea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AF8EBE91-0314-032D-E125-3DF237434804}"/>
              </a:ext>
            </a:extLst>
          </p:cNvPr>
          <p:cNvSpPr txBox="1"/>
          <p:nvPr/>
        </p:nvSpPr>
        <p:spPr>
          <a:xfrm>
            <a:off x="4822406" y="5777359"/>
            <a:ext cx="3472645" cy="215444"/>
          </a:xfrm>
          <a:prstGeom prst="rect">
            <a:avLst/>
          </a:prstGeom>
          <a:noFill/>
        </p:spPr>
        <p:txBody>
          <a:bodyPr wrap="square" rtlCol="0">
            <a:spAutoFit/>
          </a:bodyPr>
          <a:lstStyle/>
          <a:p>
            <a:r>
              <a:rPr lang="en-US" sz="800" i="1" kern="0" dirty="0">
                <a:solidFill>
                  <a:srgbClr val="000000"/>
                </a:solidFill>
                <a:latin typeface="Times New Roman" panose="02020603050405020304" pitchFamily="18" charset="0"/>
                <a:ea typeface="Times New Roman" panose="02020603050405020304" pitchFamily="18" charset="0"/>
              </a:rPr>
              <a:t>C</a:t>
            </a:r>
            <a:r>
              <a:rPr lang="en-US" sz="800" i="1" kern="0" dirty="0">
                <a:solidFill>
                  <a:srgbClr val="000000"/>
                </a:solidFill>
                <a:effectLst/>
                <a:latin typeface="Times New Roman" panose="02020603050405020304" pitchFamily="18" charset="0"/>
                <a:ea typeface="Times New Roman" panose="02020603050405020304" pitchFamily="18" charset="0"/>
              </a:rPr>
              <a:t>orrect and incorrect prediction of species by the best model in this experiment</a:t>
            </a:r>
            <a:endParaRPr lang="en-US" sz="800" dirty="0"/>
          </a:p>
        </p:txBody>
      </p:sp>
      <p:sp>
        <p:nvSpPr>
          <p:cNvPr id="11" name="TextBox 10">
            <a:extLst>
              <a:ext uri="{FF2B5EF4-FFF2-40B4-BE49-F238E27FC236}">
                <a16:creationId xmlns:a16="http://schemas.microsoft.com/office/drawing/2014/main" id="{5415B8F4-8C25-87A7-2726-C8E883A49BF4}"/>
              </a:ext>
            </a:extLst>
          </p:cNvPr>
          <p:cNvSpPr txBox="1"/>
          <p:nvPr/>
        </p:nvSpPr>
        <p:spPr>
          <a:xfrm>
            <a:off x="8661278" y="5727690"/>
            <a:ext cx="3147845" cy="338554"/>
          </a:xfrm>
          <a:prstGeom prst="rect">
            <a:avLst/>
          </a:prstGeom>
          <a:noFill/>
        </p:spPr>
        <p:txBody>
          <a:bodyPr wrap="square" rtlCol="0">
            <a:spAutoFit/>
          </a:bodyPr>
          <a:lstStyle/>
          <a:p>
            <a:r>
              <a:rPr lang="en-US" sz="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for the best trained model on the prediction of 5-species test data</a:t>
            </a:r>
            <a:r>
              <a:rPr lang="en-US" sz="800" dirty="0">
                <a:effectLst/>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4717219-95F8-BD63-5C52-C6CC8A66B5FC}"/>
              </a:ext>
            </a:extLst>
          </p:cNvPr>
          <p:cNvSpPr txBox="1"/>
          <p:nvPr/>
        </p:nvSpPr>
        <p:spPr>
          <a:xfrm>
            <a:off x="336358" y="1988208"/>
            <a:ext cx="4492475" cy="2677656"/>
          </a:xfrm>
          <a:prstGeom prst="rect">
            <a:avLst/>
          </a:prstGeom>
          <a:noFill/>
        </p:spPr>
        <p:txBody>
          <a:bodyPr wrap="square" rtlCol="0">
            <a:spAutoFit/>
          </a:bodyPr>
          <a:lstStyle/>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Best model chosen in this experiment was at epoch 7, with learning rate 2e-5 trained on imbalanced dataset. The validation accuracy was 94.73%.</a:t>
            </a:r>
          </a:p>
          <a:p>
            <a:endPar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This model was validated against the test samples (797 samples).</a:t>
            </a:r>
          </a:p>
          <a:p>
            <a:endPar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Good prediction accuracy, with slight misclassification in few classes like ‘armatus’, and ‘integer’.</a:t>
            </a:r>
          </a:p>
          <a:p>
            <a:pPr marL="285750" indent="-285750">
              <a:buFont typeface="Wingdings" pitchFamily="2" charset="2"/>
              <a:buChar char="§"/>
            </a:pPr>
            <a:endPar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Interesting behavior: ‘armatus’ misclassified as ‘lightfooti’ but not vice-versa.</a:t>
            </a:r>
          </a:p>
        </p:txBody>
      </p:sp>
      <p:sp>
        <p:nvSpPr>
          <p:cNvPr id="14" name="Slide Number Placeholder 13">
            <a:extLst>
              <a:ext uri="{FF2B5EF4-FFF2-40B4-BE49-F238E27FC236}">
                <a16:creationId xmlns:a16="http://schemas.microsoft.com/office/drawing/2014/main" id="{7C1DE260-02AD-3868-981A-EB02496F4E07}"/>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Picture 3">
            <a:extLst>
              <a:ext uri="{FF2B5EF4-FFF2-40B4-BE49-F238E27FC236}">
                <a16:creationId xmlns:a16="http://schemas.microsoft.com/office/drawing/2014/main" id="{377836B3-2540-13B9-3554-F98D08FEF65B}"/>
              </a:ext>
            </a:extLst>
          </p:cNvPr>
          <p:cNvPicPr>
            <a:picLocks noChangeAspect="1"/>
          </p:cNvPicPr>
          <p:nvPr/>
        </p:nvPicPr>
        <p:blipFill>
          <a:blip r:embed="rId5"/>
          <a:stretch>
            <a:fillRect/>
          </a:stretch>
        </p:blipFill>
        <p:spPr>
          <a:xfrm>
            <a:off x="8730743" y="3265537"/>
            <a:ext cx="2722542" cy="2349290"/>
          </a:xfrm>
          <a:prstGeom prst="rect">
            <a:avLst/>
          </a:prstGeom>
        </p:spPr>
      </p:pic>
      <p:sp>
        <p:nvSpPr>
          <p:cNvPr id="13" name="Rectangle 12">
            <a:extLst>
              <a:ext uri="{FF2B5EF4-FFF2-40B4-BE49-F238E27FC236}">
                <a16:creationId xmlns:a16="http://schemas.microsoft.com/office/drawing/2014/main" id="{874E7555-7E58-DBCC-9031-E5EE9B2A2B2D}"/>
              </a:ext>
            </a:extLst>
          </p:cNvPr>
          <p:cNvSpPr/>
          <p:nvPr/>
        </p:nvSpPr>
        <p:spPr>
          <a:xfrm>
            <a:off x="10558300" y="1233576"/>
            <a:ext cx="371368" cy="13802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77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7D1835D-9ECD-6AC4-E264-C839FBC26161}"/>
              </a:ext>
            </a:extLst>
          </p:cNvPr>
          <p:cNvSpPr txBox="1"/>
          <p:nvPr/>
        </p:nvSpPr>
        <p:spPr>
          <a:xfrm>
            <a:off x="395454" y="814387"/>
            <a:ext cx="3633622" cy="292388"/>
          </a:xfrm>
          <a:prstGeom prst="rect">
            <a:avLst/>
          </a:prstGeom>
          <a:noFill/>
        </p:spPr>
        <p:txBody>
          <a:bodyPr wrap="square" rtlCol="0">
            <a:spAutoFit/>
          </a:bodyPr>
          <a:lstStyle/>
          <a:p>
            <a:r>
              <a:rPr lang="en-US" sz="1300" b="1" dirty="0">
                <a:solidFill>
                  <a:schemeClr val="tx2"/>
                </a:solidFill>
                <a:latin typeface="Times New Roman" panose="02020603050405020304" pitchFamily="18" charset="0"/>
                <a:cs typeface="Times New Roman" panose="02020603050405020304" pitchFamily="18" charset="0"/>
              </a:rPr>
              <a:t>Experiment 2: 3 Species</a:t>
            </a:r>
          </a:p>
        </p:txBody>
      </p:sp>
      <p:sp>
        <p:nvSpPr>
          <p:cNvPr id="7" name="TextBox 6">
            <a:extLst>
              <a:ext uri="{FF2B5EF4-FFF2-40B4-BE49-F238E27FC236}">
                <a16:creationId xmlns:a16="http://schemas.microsoft.com/office/drawing/2014/main" id="{44001F38-B5B5-3FD9-D98D-A19646F24E1E}"/>
              </a:ext>
            </a:extLst>
          </p:cNvPr>
          <p:cNvSpPr txBox="1"/>
          <p:nvPr/>
        </p:nvSpPr>
        <p:spPr>
          <a:xfrm>
            <a:off x="5009917" y="3012044"/>
            <a:ext cx="3147846" cy="215444"/>
          </a:xfrm>
          <a:prstGeom prst="rect">
            <a:avLst/>
          </a:prstGeom>
          <a:noFill/>
        </p:spPr>
        <p:txBody>
          <a:bodyPr wrap="square" rtlCol="0">
            <a:spAutoFit/>
          </a:bodyPr>
          <a:lstStyle/>
          <a:p>
            <a:pPr algn="ctr"/>
            <a:r>
              <a:rPr lang="en-US" sz="800" i="1" kern="0" dirty="0">
                <a:solidFill>
                  <a:srgbClr val="000000"/>
                </a:solidFill>
                <a:effectLst/>
                <a:latin typeface="Times New Roman" panose="02020603050405020304" pitchFamily="18" charset="0"/>
                <a:ea typeface="Times New Roman" panose="02020603050405020304" pitchFamily="18" charset="0"/>
              </a:rPr>
              <a:t>Accuracy curve for model trained on balanced dataset.</a:t>
            </a:r>
            <a:endParaRPr lang="en-US" sz="800" dirty="0"/>
          </a:p>
        </p:txBody>
      </p:sp>
      <p:sp>
        <p:nvSpPr>
          <p:cNvPr id="9" name="TextBox 8">
            <a:extLst>
              <a:ext uri="{FF2B5EF4-FFF2-40B4-BE49-F238E27FC236}">
                <a16:creationId xmlns:a16="http://schemas.microsoft.com/office/drawing/2014/main" id="{4DD1AD19-FAE4-5E12-9DAE-F59B26F0B29E}"/>
              </a:ext>
            </a:extLst>
          </p:cNvPr>
          <p:cNvSpPr txBox="1"/>
          <p:nvPr/>
        </p:nvSpPr>
        <p:spPr>
          <a:xfrm>
            <a:off x="8395432" y="2953101"/>
            <a:ext cx="3147846" cy="615553"/>
          </a:xfrm>
          <a:prstGeom prst="rect">
            <a:avLst/>
          </a:prstGeom>
          <a:noFill/>
        </p:spPr>
        <p:txBody>
          <a:bodyPr wrap="square" rtlCol="0">
            <a:spAutoFit/>
          </a:bodyPr>
          <a:lstStyle/>
          <a:p>
            <a:pPr algn="ctr"/>
            <a:r>
              <a:rPr lang="en-US" sz="800" i="1" dirty="0">
                <a:solidFill>
                  <a:srgbClr val="000000"/>
                </a:solidFill>
                <a:effectLst/>
                <a:latin typeface="Times New Roman" panose="02020603050405020304" pitchFamily="18" charset="0"/>
                <a:ea typeface="Times New Roman" panose="02020603050405020304" pitchFamily="18" charset="0"/>
              </a:rPr>
              <a:t>Metrics table for balanced and imbalanced 3-species set (Gryllus dataset)</a:t>
            </a:r>
            <a:endParaRPr lang="en-US" sz="800" dirty="0">
              <a:effectLst/>
              <a:latin typeface="Times New Roman" panose="02020603050405020304" pitchFamily="18" charset="0"/>
              <a:ea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AF8EBE91-0314-032D-E125-3DF237434804}"/>
              </a:ext>
            </a:extLst>
          </p:cNvPr>
          <p:cNvSpPr txBox="1"/>
          <p:nvPr/>
        </p:nvSpPr>
        <p:spPr>
          <a:xfrm>
            <a:off x="5214155" y="5780475"/>
            <a:ext cx="2881292" cy="338554"/>
          </a:xfrm>
          <a:prstGeom prst="rect">
            <a:avLst/>
          </a:prstGeom>
          <a:noFill/>
        </p:spPr>
        <p:txBody>
          <a:bodyPr wrap="square" rtlCol="0">
            <a:spAutoFit/>
          </a:bodyPr>
          <a:lstStyle/>
          <a:p>
            <a:r>
              <a:rPr lang="en-US" sz="800" i="1" kern="0" dirty="0">
                <a:solidFill>
                  <a:srgbClr val="000000"/>
                </a:solidFill>
                <a:latin typeface="Times New Roman" panose="02020603050405020304" pitchFamily="18" charset="0"/>
                <a:ea typeface="Times New Roman" panose="02020603050405020304" pitchFamily="18" charset="0"/>
              </a:rPr>
              <a:t>C</a:t>
            </a:r>
            <a:r>
              <a:rPr lang="en-US" sz="800" i="1" kern="0" dirty="0">
                <a:solidFill>
                  <a:srgbClr val="000000"/>
                </a:solidFill>
                <a:effectLst/>
                <a:latin typeface="Times New Roman" panose="02020603050405020304" pitchFamily="18" charset="0"/>
                <a:ea typeface="Times New Roman" panose="02020603050405020304" pitchFamily="18" charset="0"/>
              </a:rPr>
              <a:t>orrect and incorrect prediction of species by the best model in this experiment</a:t>
            </a:r>
            <a:endParaRPr lang="en-US" sz="800" dirty="0"/>
          </a:p>
        </p:txBody>
      </p:sp>
      <p:sp>
        <p:nvSpPr>
          <p:cNvPr id="11" name="TextBox 10">
            <a:extLst>
              <a:ext uri="{FF2B5EF4-FFF2-40B4-BE49-F238E27FC236}">
                <a16:creationId xmlns:a16="http://schemas.microsoft.com/office/drawing/2014/main" id="{5415B8F4-8C25-87A7-2726-C8E883A49BF4}"/>
              </a:ext>
            </a:extLst>
          </p:cNvPr>
          <p:cNvSpPr txBox="1"/>
          <p:nvPr/>
        </p:nvSpPr>
        <p:spPr>
          <a:xfrm>
            <a:off x="8754954" y="5816125"/>
            <a:ext cx="2881292" cy="338554"/>
          </a:xfrm>
          <a:prstGeom prst="rect">
            <a:avLst/>
          </a:prstGeom>
          <a:noFill/>
        </p:spPr>
        <p:txBody>
          <a:bodyPr wrap="square" rtlCol="0">
            <a:spAutoFit/>
          </a:bodyPr>
          <a:lstStyle/>
          <a:p>
            <a:r>
              <a:rPr lang="en-US" sz="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for the best trained model on the prediction of 3-species test data</a:t>
            </a:r>
            <a:r>
              <a:rPr lang="en-US" sz="800" dirty="0">
                <a:effectLst/>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4717219-95F8-BD63-5C52-C6CC8A66B5FC}"/>
              </a:ext>
            </a:extLst>
          </p:cNvPr>
          <p:cNvSpPr txBox="1"/>
          <p:nvPr/>
        </p:nvSpPr>
        <p:spPr>
          <a:xfrm>
            <a:off x="336358" y="1988208"/>
            <a:ext cx="4492475" cy="2677656"/>
          </a:xfrm>
          <a:prstGeom prst="rect">
            <a:avLst/>
          </a:prstGeom>
          <a:noFill/>
        </p:spPr>
        <p:txBody>
          <a:bodyPr wrap="square" rtlCol="0">
            <a:spAutoFit/>
          </a:bodyPr>
          <a:lstStyle/>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Best model chosen in this experiment was at epoch 6, with learning rate 2e-5 trained on balanced dataset. The validation accuracy was 95.31%.</a:t>
            </a:r>
          </a:p>
          <a:p>
            <a:endPar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This model was validated against the test samples (597 samples).</a:t>
            </a:r>
          </a:p>
          <a:p>
            <a:endPar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Good prediction accuracy, with slight misclassification in few classes like ‘armatus’, and ‘lineaticeps’.</a:t>
            </a:r>
          </a:p>
          <a:p>
            <a:endPar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Interestingly, ‘lineaticeps’ was misclassified this time as ‘lightfooti’ and ‘armatus’.</a:t>
            </a:r>
          </a:p>
        </p:txBody>
      </p:sp>
      <p:pic>
        <p:nvPicPr>
          <p:cNvPr id="13" name="Picture 12">
            <a:extLst>
              <a:ext uri="{FF2B5EF4-FFF2-40B4-BE49-F238E27FC236}">
                <a16:creationId xmlns:a16="http://schemas.microsoft.com/office/drawing/2014/main" id="{80E06A98-22B6-72DF-44D0-8A013FC67D08}"/>
              </a:ext>
            </a:extLst>
          </p:cNvPr>
          <p:cNvPicPr>
            <a:picLocks noChangeAspect="1"/>
          </p:cNvPicPr>
          <p:nvPr/>
        </p:nvPicPr>
        <p:blipFill>
          <a:blip r:embed="rId2"/>
          <a:stretch>
            <a:fillRect/>
          </a:stretch>
        </p:blipFill>
        <p:spPr>
          <a:xfrm>
            <a:off x="8405231" y="913421"/>
            <a:ext cx="3018980" cy="1872459"/>
          </a:xfrm>
          <a:prstGeom prst="rect">
            <a:avLst/>
          </a:prstGeom>
        </p:spPr>
      </p:pic>
      <p:pic>
        <p:nvPicPr>
          <p:cNvPr id="14" name="Picture 13" descr="A graph of a number of numbers and a line&#10;&#10;Description automatically generated">
            <a:extLst>
              <a:ext uri="{FF2B5EF4-FFF2-40B4-BE49-F238E27FC236}">
                <a16:creationId xmlns:a16="http://schemas.microsoft.com/office/drawing/2014/main" id="{8B0FD156-BD27-FF95-5BBB-715ED4C2209D}"/>
              </a:ext>
            </a:extLst>
          </p:cNvPr>
          <p:cNvPicPr>
            <a:picLocks noChangeAspect="1"/>
          </p:cNvPicPr>
          <p:nvPr/>
        </p:nvPicPr>
        <p:blipFill>
          <a:blip r:embed="rId3"/>
          <a:stretch>
            <a:fillRect/>
          </a:stretch>
        </p:blipFill>
        <p:spPr>
          <a:xfrm>
            <a:off x="5134134" y="881837"/>
            <a:ext cx="3240928" cy="2008013"/>
          </a:xfrm>
          <a:prstGeom prst="rect">
            <a:avLst/>
          </a:prstGeom>
        </p:spPr>
      </p:pic>
      <p:pic>
        <p:nvPicPr>
          <p:cNvPr id="15" name="Picture 14">
            <a:extLst>
              <a:ext uri="{FF2B5EF4-FFF2-40B4-BE49-F238E27FC236}">
                <a16:creationId xmlns:a16="http://schemas.microsoft.com/office/drawing/2014/main" id="{AD8EE5D0-F769-6F96-6897-ED1D6D709397}"/>
              </a:ext>
            </a:extLst>
          </p:cNvPr>
          <p:cNvPicPr>
            <a:picLocks noChangeAspect="1"/>
          </p:cNvPicPr>
          <p:nvPr/>
        </p:nvPicPr>
        <p:blipFill>
          <a:blip r:embed="rId4"/>
          <a:stretch>
            <a:fillRect/>
          </a:stretch>
        </p:blipFill>
        <p:spPr>
          <a:xfrm>
            <a:off x="4730439" y="3941608"/>
            <a:ext cx="3633171" cy="1124746"/>
          </a:xfrm>
          <a:prstGeom prst="rect">
            <a:avLst/>
          </a:prstGeom>
        </p:spPr>
      </p:pic>
      <p:pic>
        <p:nvPicPr>
          <p:cNvPr id="16" name="Picture 15">
            <a:extLst>
              <a:ext uri="{FF2B5EF4-FFF2-40B4-BE49-F238E27FC236}">
                <a16:creationId xmlns:a16="http://schemas.microsoft.com/office/drawing/2014/main" id="{5236CAA6-4ECD-7B34-B1A2-01C07B2E774C}"/>
              </a:ext>
            </a:extLst>
          </p:cNvPr>
          <p:cNvPicPr>
            <a:picLocks noChangeAspect="1"/>
          </p:cNvPicPr>
          <p:nvPr/>
        </p:nvPicPr>
        <p:blipFill>
          <a:blip r:embed="rId5"/>
          <a:stretch>
            <a:fillRect/>
          </a:stretch>
        </p:blipFill>
        <p:spPr>
          <a:xfrm>
            <a:off x="8624377" y="3263765"/>
            <a:ext cx="2720216" cy="2622366"/>
          </a:xfrm>
          <a:prstGeom prst="rect">
            <a:avLst/>
          </a:prstGeom>
        </p:spPr>
      </p:pic>
      <p:sp>
        <p:nvSpPr>
          <p:cNvPr id="18" name="Slide Number Placeholder 17">
            <a:extLst>
              <a:ext uri="{FF2B5EF4-FFF2-40B4-BE49-F238E27FC236}">
                <a16:creationId xmlns:a16="http://schemas.microsoft.com/office/drawing/2014/main" id="{945BA7C2-AAF0-97E7-744D-7648056985E5}"/>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2" name="Rectangle 1">
            <a:extLst>
              <a:ext uri="{FF2B5EF4-FFF2-40B4-BE49-F238E27FC236}">
                <a16:creationId xmlns:a16="http://schemas.microsoft.com/office/drawing/2014/main" id="{DEDA9694-58AA-F340-1BCF-AA3D6AE79F2E}"/>
              </a:ext>
            </a:extLst>
          </p:cNvPr>
          <p:cNvSpPr/>
          <p:nvPr/>
        </p:nvSpPr>
        <p:spPr>
          <a:xfrm>
            <a:off x="10463843" y="2122098"/>
            <a:ext cx="353682" cy="2173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409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AD24-AD0D-E1F5-0AA1-F589E9D5A5EE}"/>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Experimental results (Genus dataset)</a:t>
            </a:r>
          </a:p>
        </p:txBody>
      </p:sp>
      <p:sp>
        <p:nvSpPr>
          <p:cNvPr id="4" name="TextBox 3">
            <a:extLst>
              <a:ext uri="{FF2B5EF4-FFF2-40B4-BE49-F238E27FC236}">
                <a16:creationId xmlns:a16="http://schemas.microsoft.com/office/drawing/2014/main" id="{2F47F1C7-370D-06EA-B6D4-5348D908CBD8}"/>
              </a:ext>
            </a:extLst>
          </p:cNvPr>
          <p:cNvSpPr txBox="1"/>
          <p:nvPr/>
        </p:nvSpPr>
        <p:spPr>
          <a:xfrm>
            <a:off x="364324" y="1837987"/>
            <a:ext cx="4292560" cy="292388"/>
          </a:xfrm>
          <a:prstGeom prst="rect">
            <a:avLst/>
          </a:prstGeom>
          <a:noFill/>
        </p:spPr>
        <p:txBody>
          <a:bodyPr wrap="square" rtlCol="0">
            <a:spAutoFit/>
          </a:bodyPr>
          <a:lstStyle/>
          <a:p>
            <a:r>
              <a:rPr lang="en-US" sz="1300" b="1" dirty="0">
                <a:solidFill>
                  <a:schemeClr val="tx2"/>
                </a:solidFill>
                <a:latin typeface="Times New Roman" panose="02020603050405020304" pitchFamily="18" charset="0"/>
                <a:cs typeface="Times New Roman" panose="02020603050405020304" pitchFamily="18" charset="0"/>
              </a:rPr>
              <a:t>Experiment 1 : 11 Genus</a:t>
            </a:r>
          </a:p>
        </p:txBody>
      </p:sp>
      <p:sp>
        <p:nvSpPr>
          <p:cNvPr id="8" name="TextBox 7">
            <a:extLst>
              <a:ext uri="{FF2B5EF4-FFF2-40B4-BE49-F238E27FC236}">
                <a16:creationId xmlns:a16="http://schemas.microsoft.com/office/drawing/2014/main" id="{EB0A1EB7-D801-3E7A-52BE-3697F89FF6A9}"/>
              </a:ext>
            </a:extLst>
          </p:cNvPr>
          <p:cNvSpPr txBox="1"/>
          <p:nvPr/>
        </p:nvSpPr>
        <p:spPr>
          <a:xfrm>
            <a:off x="347388" y="2016533"/>
            <a:ext cx="10903464" cy="1346266"/>
          </a:xfrm>
          <a:prstGeom prst="rect">
            <a:avLst/>
          </a:prstGeom>
          <a:noFill/>
        </p:spPr>
        <p:txBody>
          <a:bodyPr wrap="square" rtlCol="0">
            <a:spAutoFit/>
          </a:bodyPr>
          <a:lstStyle/>
          <a:p>
            <a:pPr marL="285750" indent="-285750">
              <a:lnSpc>
                <a:spcPct val="150000"/>
              </a:lnSpc>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The best model chosen was trained on this dataset with Batchsize 4, giving the validation accuracy of 87.38% .</a:t>
            </a:r>
          </a:p>
          <a:p>
            <a:pPr marL="285750" indent="-285750">
              <a:lnSpc>
                <a:spcPct val="150000"/>
              </a:lnSpc>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This model was validated against 531 test samples.</a:t>
            </a:r>
          </a:p>
          <a:p>
            <a:pPr marL="285750" indent="-285750">
              <a:lnSpc>
                <a:spcPct val="150000"/>
              </a:lnSpc>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Prediction accuracy was small in numbers. This could due the huge class imbalance in the dataset.</a:t>
            </a:r>
          </a:p>
          <a:p>
            <a:pPr marL="285750" indent="-285750">
              <a:lnSpc>
                <a:spcPct val="150000"/>
              </a:lnSpc>
              <a:buFont typeface="Wingdings" pitchFamily="2" charset="2"/>
              <a:buChar char="§"/>
            </a:pPr>
            <a:r>
              <a:rPr lang="en-US" sz="1400" kern="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Other metrices like precision, recall and f1-score were also lower.</a:t>
            </a:r>
          </a:p>
        </p:txBody>
      </p:sp>
      <p:pic>
        <p:nvPicPr>
          <p:cNvPr id="26" name="Picture 25">
            <a:extLst>
              <a:ext uri="{FF2B5EF4-FFF2-40B4-BE49-F238E27FC236}">
                <a16:creationId xmlns:a16="http://schemas.microsoft.com/office/drawing/2014/main" id="{0AE604BB-555B-937F-02E6-B36B6BDCCC71}"/>
              </a:ext>
            </a:extLst>
          </p:cNvPr>
          <p:cNvPicPr>
            <a:picLocks noChangeAspect="1"/>
          </p:cNvPicPr>
          <p:nvPr/>
        </p:nvPicPr>
        <p:blipFill>
          <a:blip r:embed="rId2"/>
          <a:stretch>
            <a:fillRect/>
          </a:stretch>
        </p:blipFill>
        <p:spPr>
          <a:xfrm>
            <a:off x="5442793" y="3126880"/>
            <a:ext cx="2998030" cy="3091719"/>
          </a:xfrm>
          <a:prstGeom prst="rect">
            <a:avLst/>
          </a:prstGeom>
        </p:spPr>
      </p:pic>
      <p:pic>
        <p:nvPicPr>
          <p:cNvPr id="27" name="Picture 26">
            <a:extLst>
              <a:ext uri="{FF2B5EF4-FFF2-40B4-BE49-F238E27FC236}">
                <a16:creationId xmlns:a16="http://schemas.microsoft.com/office/drawing/2014/main" id="{C8B88356-2B09-1B80-8521-980193A5E89C}"/>
              </a:ext>
            </a:extLst>
          </p:cNvPr>
          <p:cNvPicPr>
            <a:picLocks noChangeAspect="1"/>
          </p:cNvPicPr>
          <p:nvPr/>
        </p:nvPicPr>
        <p:blipFill>
          <a:blip r:embed="rId3"/>
          <a:stretch>
            <a:fillRect/>
          </a:stretch>
        </p:blipFill>
        <p:spPr>
          <a:xfrm>
            <a:off x="8653282" y="3577859"/>
            <a:ext cx="2899479" cy="2490675"/>
          </a:xfrm>
          <a:prstGeom prst="rect">
            <a:avLst/>
          </a:prstGeom>
        </p:spPr>
      </p:pic>
      <p:pic>
        <p:nvPicPr>
          <p:cNvPr id="28" name="Picture 27">
            <a:extLst>
              <a:ext uri="{FF2B5EF4-FFF2-40B4-BE49-F238E27FC236}">
                <a16:creationId xmlns:a16="http://schemas.microsoft.com/office/drawing/2014/main" id="{D7D71BA2-5BA5-BF7A-3556-387651B6320D}"/>
              </a:ext>
            </a:extLst>
          </p:cNvPr>
          <p:cNvPicPr>
            <a:picLocks noChangeAspect="1"/>
          </p:cNvPicPr>
          <p:nvPr/>
        </p:nvPicPr>
        <p:blipFill>
          <a:blip r:embed="rId4"/>
          <a:stretch>
            <a:fillRect/>
          </a:stretch>
        </p:blipFill>
        <p:spPr>
          <a:xfrm>
            <a:off x="2666578" y="3890513"/>
            <a:ext cx="2555823" cy="1943333"/>
          </a:xfrm>
          <a:prstGeom prst="rect">
            <a:avLst/>
          </a:prstGeom>
        </p:spPr>
      </p:pic>
      <p:sp>
        <p:nvSpPr>
          <p:cNvPr id="29" name="TextBox 28">
            <a:extLst>
              <a:ext uri="{FF2B5EF4-FFF2-40B4-BE49-F238E27FC236}">
                <a16:creationId xmlns:a16="http://schemas.microsoft.com/office/drawing/2014/main" id="{14BA7876-1C78-1F8E-A63F-10002706DD42}"/>
              </a:ext>
            </a:extLst>
          </p:cNvPr>
          <p:cNvSpPr txBox="1"/>
          <p:nvPr/>
        </p:nvSpPr>
        <p:spPr>
          <a:xfrm>
            <a:off x="2833895" y="6245168"/>
            <a:ext cx="2363834" cy="338554"/>
          </a:xfrm>
          <a:prstGeom prst="rect">
            <a:avLst/>
          </a:prstGeom>
          <a:noFill/>
        </p:spPr>
        <p:txBody>
          <a:bodyPr wrap="square" rtlCol="0">
            <a:spAutoFit/>
          </a:bodyPr>
          <a:lstStyle/>
          <a:p>
            <a:r>
              <a:rPr lang="en-US" sz="800" i="1" dirty="0">
                <a:latin typeface="Times New Roman" panose="02020603050405020304" pitchFamily="18" charset="0"/>
                <a:cs typeface="Times New Roman" panose="02020603050405020304" pitchFamily="18" charset="0"/>
              </a:rPr>
              <a:t>Metrics table for models trained on batchsize 8 and 4 and learning rate 1e-5. 11 genus set </a:t>
            </a:r>
          </a:p>
        </p:txBody>
      </p:sp>
      <p:sp>
        <p:nvSpPr>
          <p:cNvPr id="30" name="TextBox 29">
            <a:extLst>
              <a:ext uri="{FF2B5EF4-FFF2-40B4-BE49-F238E27FC236}">
                <a16:creationId xmlns:a16="http://schemas.microsoft.com/office/drawing/2014/main" id="{CD77C972-964A-757C-2E10-54FABB28CA14}"/>
              </a:ext>
            </a:extLst>
          </p:cNvPr>
          <p:cNvSpPr txBox="1"/>
          <p:nvPr/>
        </p:nvSpPr>
        <p:spPr>
          <a:xfrm>
            <a:off x="5967630" y="6253603"/>
            <a:ext cx="2363835" cy="338554"/>
          </a:xfrm>
          <a:prstGeom prst="rect">
            <a:avLst/>
          </a:prstGeom>
          <a:noFill/>
        </p:spPr>
        <p:txBody>
          <a:bodyPr wrap="square" rtlCol="0">
            <a:spAutoFit/>
          </a:bodyPr>
          <a:lstStyle/>
          <a:p>
            <a:r>
              <a:rPr lang="en-US" sz="800" i="1" kern="0" dirty="0">
                <a:solidFill>
                  <a:srgbClr val="000000"/>
                </a:solidFill>
                <a:latin typeface="Times New Roman" panose="02020603050405020304" pitchFamily="18" charset="0"/>
                <a:ea typeface="Times New Roman" panose="02020603050405020304" pitchFamily="18" charset="0"/>
              </a:rPr>
              <a:t>C</a:t>
            </a:r>
            <a:r>
              <a:rPr lang="en-US" sz="800" i="1" kern="0" dirty="0">
                <a:solidFill>
                  <a:srgbClr val="000000"/>
                </a:solidFill>
                <a:effectLst/>
                <a:latin typeface="Times New Roman" panose="02020603050405020304" pitchFamily="18" charset="0"/>
                <a:ea typeface="Times New Roman" panose="02020603050405020304" pitchFamily="18" charset="0"/>
              </a:rPr>
              <a:t>orrect and incorrect prediction of species by the best model in this experiment (11 genus set)</a:t>
            </a:r>
            <a:endParaRPr lang="en-US" sz="800" dirty="0"/>
          </a:p>
        </p:txBody>
      </p:sp>
      <p:sp>
        <p:nvSpPr>
          <p:cNvPr id="31" name="TextBox 30">
            <a:extLst>
              <a:ext uri="{FF2B5EF4-FFF2-40B4-BE49-F238E27FC236}">
                <a16:creationId xmlns:a16="http://schemas.microsoft.com/office/drawing/2014/main" id="{FC7A42E6-26C5-2C9E-B868-E9013A809371}"/>
              </a:ext>
            </a:extLst>
          </p:cNvPr>
          <p:cNvSpPr txBox="1"/>
          <p:nvPr/>
        </p:nvSpPr>
        <p:spPr>
          <a:xfrm>
            <a:off x="9188926" y="6171197"/>
            <a:ext cx="2363835" cy="338554"/>
          </a:xfrm>
          <a:prstGeom prst="rect">
            <a:avLst/>
          </a:prstGeom>
          <a:noFill/>
        </p:spPr>
        <p:txBody>
          <a:bodyPr wrap="square" rtlCol="0">
            <a:spAutoFit/>
          </a:bodyPr>
          <a:lstStyle/>
          <a:p>
            <a:r>
              <a:rPr lang="en-US" sz="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for the best trained model on the prediction of 11 genus test data</a:t>
            </a:r>
            <a:r>
              <a:rPr lang="en-US" sz="800" dirty="0">
                <a:effectLst/>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p:txBody>
      </p:sp>
      <p:sp>
        <p:nvSpPr>
          <p:cNvPr id="33" name="Slide Number Placeholder 32">
            <a:extLst>
              <a:ext uri="{FF2B5EF4-FFF2-40B4-BE49-F238E27FC236}">
                <a16:creationId xmlns:a16="http://schemas.microsoft.com/office/drawing/2014/main" id="{4C1804AD-77B4-7CEE-7640-A5BBFCFE4716}"/>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3" name="Picture 2">
            <a:extLst>
              <a:ext uri="{FF2B5EF4-FFF2-40B4-BE49-F238E27FC236}">
                <a16:creationId xmlns:a16="http://schemas.microsoft.com/office/drawing/2014/main" id="{43E92F8D-8080-E02B-BB2F-30E76F799FE1}"/>
              </a:ext>
            </a:extLst>
          </p:cNvPr>
          <p:cNvPicPr>
            <a:picLocks noChangeAspect="1"/>
          </p:cNvPicPr>
          <p:nvPr/>
        </p:nvPicPr>
        <p:blipFill>
          <a:blip r:embed="rId5"/>
          <a:stretch>
            <a:fillRect/>
          </a:stretch>
        </p:blipFill>
        <p:spPr>
          <a:xfrm>
            <a:off x="0" y="4071668"/>
            <a:ext cx="2587758" cy="1649296"/>
          </a:xfrm>
          <a:prstGeom prst="rect">
            <a:avLst/>
          </a:prstGeom>
        </p:spPr>
      </p:pic>
      <p:sp>
        <p:nvSpPr>
          <p:cNvPr id="5" name="TextBox 4">
            <a:extLst>
              <a:ext uri="{FF2B5EF4-FFF2-40B4-BE49-F238E27FC236}">
                <a16:creationId xmlns:a16="http://schemas.microsoft.com/office/drawing/2014/main" id="{85AC7F51-87B3-AA9C-519B-13CFA63057BA}"/>
              </a:ext>
            </a:extLst>
          </p:cNvPr>
          <p:cNvSpPr txBox="1"/>
          <p:nvPr/>
        </p:nvSpPr>
        <p:spPr>
          <a:xfrm>
            <a:off x="202239" y="6223618"/>
            <a:ext cx="2363834" cy="338554"/>
          </a:xfrm>
          <a:prstGeom prst="rect">
            <a:avLst/>
          </a:prstGeom>
          <a:noFill/>
        </p:spPr>
        <p:txBody>
          <a:bodyPr wrap="square" rtlCol="0">
            <a:spAutoFit/>
          </a:bodyPr>
          <a:lstStyle/>
          <a:p>
            <a:pPr algn="ctr"/>
            <a:r>
              <a:rPr lang="en-US" sz="800" i="1" kern="0" dirty="0">
                <a:solidFill>
                  <a:srgbClr val="000000"/>
                </a:solidFill>
                <a:effectLst/>
                <a:latin typeface="Times New Roman" panose="02020603050405020304" pitchFamily="18" charset="0"/>
                <a:ea typeface="Times New Roman" panose="02020603050405020304" pitchFamily="18" charset="0"/>
              </a:rPr>
              <a:t>Accuracy curve for model trained on dataset with Batchsize </a:t>
            </a:r>
            <a:r>
              <a:rPr lang="en-US" sz="800" i="1" kern="0" dirty="0">
                <a:solidFill>
                  <a:srgbClr val="000000"/>
                </a:solidFill>
                <a:latin typeface="Times New Roman" panose="02020603050405020304" pitchFamily="18" charset="0"/>
                <a:ea typeface="Times New Roman" panose="02020603050405020304" pitchFamily="18" charset="0"/>
              </a:rPr>
              <a:t>4</a:t>
            </a:r>
            <a:r>
              <a:rPr lang="en-US" sz="800" i="1" kern="0" dirty="0">
                <a:solidFill>
                  <a:srgbClr val="000000"/>
                </a:solidFill>
                <a:effectLst/>
                <a:latin typeface="Times New Roman" panose="02020603050405020304" pitchFamily="18" charset="0"/>
                <a:ea typeface="Times New Roman" panose="02020603050405020304" pitchFamily="18" charset="0"/>
              </a:rPr>
              <a:t>. Best model chosen at epoch 7.</a:t>
            </a:r>
            <a:endParaRPr lang="en-US" sz="800" dirty="0"/>
          </a:p>
        </p:txBody>
      </p:sp>
      <p:sp>
        <p:nvSpPr>
          <p:cNvPr id="6" name="Rectangle 5">
            <a:extLst>
              <a:ext uri="{FF2B5EF4-FFF2-40B4-BE49-F238E27FC236}">
                <a16:creationId xmlns:a16="http://schemas.microsoft.com/office/drawing/2014/main" id="{71B393B9-5F8F-E14D-0505-C08B6EAEC0F4}"/>
              </a:ext>
            </a:extLst>
          </p:cNvPr>
          <p:cNvSpPr/>
          <p:nvPr/>
        </p:nvSpPr>
        <p:spPr>
          <a:xfrm>
            <a:off x="4846238" y="5141823"/>
            <a:ext cx="321595" cy="16390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675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5"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361-6CCD-BB1A-BBB3-A60E671C6BB8}"/>
              </a:ext>
            </a:extLst>
          </p:cNvPr>
          <p:cNvSpPr txBox="1"/>
          <p:nvPr/>
        </p:nvSpPr>
        <p:spPr>
          <a:xfrm>
            <a:off x="361477" y="698725"/>
            <a:ext cx="4292560" cy="252377"/>
          </a:xfrm>
          <a:prstGeom prst="rect">
            <a:avLst/>
          </a:prstGeom>
          <a:noFill/>
        </p:spPr>
        <p:txBody>
          <a:bodyPr wrap="square" rtlCol="0">
            <a:spAutoFit/>
          </a:bodyPr>
          <a:lstStyle/>
          <a:p>
            <a:pPr>
              <a:lnSpc>
                <a:spcPct val="80000"/>
              </a:lnSpc>
              <a:spcBef>
                <a:spcPct val="20000"/>
              </a:spcBef>
              <a:spcAft>
                <a:spcPts val="600"/>
              </a:spcAft>
              <a:buClr>
                <a:schemeClr val="accent2"/>
              </a:buClr>
              <a:buSzPct val="92000"/>
            </a:pPr>
            <a:r>
              <a:rPr lang="en-US" sz="1300" b="1" dirty="0">
                <a:solidFill>
                  <a:schemeClr val="tx2"/>
                </a:solidFill>
                <a:latin typeface="Times New Roman" panose="02020603050405020304" pitchFamily="18" charset="0"/>
                <a:cs typeface="Times New Roman" panose="02020603050405020304" pitchFamily="18" charset="0"/>
              </a:rPr>
              <a:t>Experiment 2 : 8 Genus</a:t>
            </a:r>
          </a:p>
        </p:txBody>
      </p:sp>
      <p:sp>
        <p:nvSpPr>
          <p:cNvPr id="3" name="TextBox 2">
            <a:extLst>
              <a:ext uri="{FF2B5EF4-FFF2-40B4-BE49-F238E27FC236}">
                <a16:creationId xmlns:a16="http://schemas.microsoft.com/office/drawing/2014/main" id="{0B83AAE9-D981-3EEF-076B-020132A57056}"/>
              </a:ext>
            </a:extLst>
          </p:cNvPr>
          <p:cNvSpPr txBox="1"/>
          <p:nvPr/>
        </p:nvSpPr>
        <p:spPr>
          <a:xfrm>
            <a:off x="360047" y="1116211"/>
            <a:ext cx="3899274" cy="2431435"/>
          </a:xfrm>
          <a:prstGeom prst="rect">
            <a:avLst/>
          </a:prstGeom>
          <a:noFill/>
        </p:spPr>
        <p:txBody>
          <a:bodyPr wrap="square" rtlCol="0">
            <a:spAutoFit/>
          </a:bodyPr>
          <a:lstStyle/>
          <a:p>
            <a:pPr marL="285750" indent="-285750">
              <a:buFont typeface="Wingdings" pitchFamily="2" charset="2"/>
              <a:buChar char="§"/>
            </a:pPr>
            <a:r>
              <a:rPr lang="en-US" sz="1400" kern="0" dirty="0">
                <a:solidFill>
                  <a:schemeClr val="tx2"/>
                </a:solidFill>
                <a:latin typeface="Times New Roman" panose="02020603050405020304" pitchFamily="18" charset="0"/>
                <a:cs typeface="Times New Roman" panose="02020603050405020304" pitchFamily="18" charset="0"/>
              </a:rPr>
              <a:t>The model in this set behaved not much different than the 11 genus set, yielding the best validation accuracy of 87.74%</a:t>
            </a:r>
          </a:p>
          <a:p>
            <a:pPr marL="285750" indent="-285750">
              <a:buFont typeface="Wingdings" pitchFamily="2" charset="2"/>
              <a:buChar char="§"/>
            </a:pPr>
            <a:endParaRPr lang="en-US" sz="1400" kern="0" dirty="0">
              <a:solidFill>
                <a:schemeClr val="tx2"/>
              </a:solidFill>
              <a:latin typeface="Times New Roman" panose="02020603050405020304" pitchFamily="18" charset="0"/>
              <a:cs typeface="Times New Roman" panose="02020603050405020304" pitchFamily="18" charset="0"/>
            </a:endParaRPr>
          </a:p>
          <a:p>
            <a:pPr marL="285750" indent="-285750">
              <a:buFont typeface="Wingdings" pitchFamily="2" charset="2"/>
              <a:buChar char="§"/>
            </a:pPr>
            <a:r>
              <a:rPr lang="en-US" sz="1400" kern="0" dirty="0">
                <a:solidFill>
                  <a:schemeClr val="tx2"/>
                </a:solidFill>
                <a:latin typeface="Times New Roman" panose="02020603050405020304" pitchFamily="18" charset="0"/>
                <a:cs typeface="Times New Roman" panose="02020603050405020304" pitchFamily="18" charset="0"/>
              </a:rPr>
              <a:t>Validation was done on 514 test samples.</a:t>
            </a:r>
          </a:p>
          <a:p>
            <a:pPr marL="285750" indent="-285750">
              <a:buFont typeface="Wingdings" pitchFamily="2" charset="2"/>
              <a:buChar char="§"/>
            </a:pPr>
            <a:r>
              <a:rPr lang="en-US" sz="1400" kern="0" dirty="0">
                <a:solidFill>
                  <a:schemeClr val="tx2"/>
                </a:solidFill>
                <a:latin typeface="Times New Roman" panose="02020603050405020304" pitchFamily="18" charset="0"/>
                <a:cs typeface="Times New Roman" panose="02020603050405020304" pitchFamily="18" charset="0"/>
              </a:rPr>
              <a:t>‘Anaxipha’ and ‘Cyrtoxipha’ in lower prediction accuracy.</a:t>
            </a:r>
          </a:p>
          <a:p>
            <a:endParaRPr lang="en-US" sz="1400" kern="0" dirty="0">
              <a:solidFill>
                <a:schemeClr val="tx2"/>
              </a:solidFill>
              <a:latin typeface="Times New Roman" panose="02020603050405020304" pitchFamily="18" charset="0"/>
              <a:cs typeface="Times New Roman" panose="02020603050405020304" pitchFamily="18" charset="0"/>
            </a:endParaRPr>
          </a:p>
          <a:p>
            <a:pPr marL="285750" indent="-285750">
              <a:buFont typeface="Wingdings" pitchFamily="2" charset="2"/>
              <a:buChar char="§"/>
            </a:pPr>
            <a:endParaRPr lang="en-US" sz="1400" kern="0" dirty="0">
              <a:solidFill>
                <a:schemeClr val="tx2"/>
              </a:solidFill>
              <a:latin typeface="Times New Roman" panose="02020603050405020304" pitchFamily="18" charset="0"/>
              <a:cs typeface="Times New Roman" panose="02020603050405020304" pitchFamily="18" charset="0"/>
            </a:endParaRPr>
          </a:p>
          <a:p>
            <a:pPr marL="285750" indent="-285750">
              <a:buFont typeface="Wingdings" pitchFamily="2" charset="2"/>
              <a:buChar char="§"/>
            </a:pPr>
            <a:endParaRPr lang="en-US" sz="1400" kern="0" dirty="0">
              <a:solidFill>
                <a:schemeClr val="tx2"/>
              </a:solidFill>
              <a:latin typeface="Times New Roman" panose="02020603050405020304" pitchFamily="18" charset="0"/>
              <a:cs typeface="Times New Roman" panose="02020603050405020304" pitchFamily="18" charset="0"/>
            </a:endParaRPr>
          </a:p>
          <a:p>
            <a:pPr marL="285750" indent="-285750">
              <a:buFont typeface="Wingdings" pitchFamily="2" charset="2"/>
              <a:buChar char="§"/>
            </a:pPr>
            <a:endPar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22D58AD-C283-26D5-1835-C8D2024DFCBF}"/>
              </a:ext>
            </a:extLst>
          </p:cNvPr>
          <p:cNvPicPr>
            <a:picLocks noChangeAspect="1"/>
          </p:cNvPicPr>
          <p:nvPr/>
        </p:nvPicPr>
        <p:blipFill>
          <a:blip r:embed="rId2"/>
          <a:stretch>
            <a:fillRect/>
          </a:stretch>
        </p:blipFill>
        <p:spPr>
          <a:xfrm>
            <a:off x="5780294" y="2745291"/>
            <a:ext cx="3196839" cy="2995066"/>
          </a:xfrm>
          <a:prstGeom prst="rect">
            <a:avLst/>
          </a:prstGeom>
        </p:spPr>
      </p:pic>
      <p:pic>
        <p:nvPicPr>
          <p:cNvPr id="5" name="Picture 4">
            <a:extLst>
              <a:ext uri="{FF2B5EF4-FFF2-40B4-BE49-F238E27FC236}">
                <a16:creationId xmlns:a16="http://schemas.microsoft.com/office/drawing/2014/main" id="{B9FE5AD2-5C5B-5BBF-C531-79D68151DF85}"/>
              </a:ext>
            </a:extLst>
          </p:cNvPr>
          <p:cNvPicPr>
            <a:picLocks noChangeAspect="1"/>
          </p:cNvPicPr>
          <p:nvPr/>
        </p:nvPicPr>
        <p:blipFill>
          <a:blip r:embed="rId3"/>
          <a:stretch>
            <a:fillRect/>
          </a:stretch>
        </p:blipFill>
        <p:spPr>
          <a:xfrm>
            <a:off x="8977133" y="3569290"/>
            <a:ext cx="2728911" cy="2386847"/>
          </a:xfrm>
          <a:prstGeom prst="rect">
            <a:avLst/>
          </a:prstGeom>
        </p:spPr>
      </p:pic>
      <p:pic>
        <p:nvPicPr>
          <p:cNvPr id="6" name="Picture 5">
            <a:extLst>
              <a:ext uri="{FF2B5EF4-FFF2-40B4-BE49-F238E27FC236}">
                <a16:creationId xmlns:a16="http://schemas.microsoft.com/office/drawing/2014/main" id="{56A02FC6-3ECE-01C6-6621-7E4D7E70AB2E}"/>
              </a:ext>
            </a:extLst>
          </p:cNvPr>
          <p:cNvPicPr>
            <a:picLocks noChangeAspect="1"/>
          </p:cNvPicPr>
          <p:nvPr/>
        </p:nvPicPr>
        <p:blipFill>
          <a:blip r:embed="rId4"/>
          <a:stretch>
            <a:fillRect/>
          </a:stretch>
        </p:blipFill>
        <p:spPr>
          <a:xfrm>
            <a:off x="2926071" y="3665077"/>
            <a:ext cx="2728911" cy="2075280"/>
          </a:xfrm>
          <a:prstGeom prst="rect">
            <a:avLst/>
          </a:prstGeom>
        </p:spPr>
      </p:pic>
      <p:sp>
        <p:nvSpPr>
          <p:cNvPr id="8" name="Slide Number Placeholder 7">
            <a:extLst>
              <a:ext uri="{FF2B5EF4-FFF2-40B4-BE49-F238E27FC236}">
                <a16:creationId xmlns:a16="http://schemas.microsoft.com/office/drawing/2014/main" id="{422C7825-1EE1-9BBB-647D-5B879B8B9F5C}"/>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11" name="TextBox 10">
            <a:extLst>
              <a:ext uri="{FF2B5EF4-FFF2-40B4-BE49-F238E27FC236}">
                <a16:creationId xmlns:a16="http://schemas.microsoft.com/office/drawing/2014/main" id="{DC064C96-0302-EA4B-6D95-BD0DFA98EF89}"/>
              </a:ext>
            </a:extLst>
          </p:cNvPr>
          <p:cNvSpPr txBox="1"/>
          <p:nvPr/>
        </p:nvSpPr>
        <p:spPr>
          <a:xfrm>
            <a:off x="3301997" y="5905466"/>
            <a:ext cx="2131232" cy="338554"/>
          </a:xfrm>
          <a:prstGeom prst="rect">
            <a:avLst/>
          </a:prstGeom>
          <a:noFill/>
        </p:spPr>
        <p:txBody>
          <a:bodyPr wrap="square" rtlCol="0">
            <a:spAutoFit/>
          </a:bodyPr>
          <a:lstStyle/>
          <a:p>
            <a:r>
              <a:rPr lang="en-US" sz="800" i="1" dirty="0">
                <a:latin typeface="Times New Roman" panose="02020603050405020304" pitchFamily="18" charset="0"/>
                <a:cs typeface="Times New Roman" panose="02020603050405020304" pitchFamily="18" charset="0"/>
              </a:rPr>
              <a:t>Metrics table for models trained on batchsize 8 and 4 and learning rate 3e-5. 8genus set </a:t>
            </a:r>
          </a:p>
        </p:txBody>
      </p:sp>
      <p:sp>
        <p:nvSpPr>
          <p:cNvPr id="12" name="TextBox 11">
            <a:extLst>
              <a:ext uri="{FF2B5EF4-FFF2-40B4-BE49-F238E27FC236}">
                <a16:creationId xmlns:a16="http://schemas.microsoft.com/office/drawing/2014/main" id="{EDFF80C4-1795-7C00-CF9C-FF4CF87480D6}"/>
              </a:ext>
            </a:extLst>
          </p:cNvPr>
          <p:cNvSpPr txBox="1"/>
          <p:nvPr/>
        </p:nvSpPr>
        <p:spPr>
          <a:xfrm>
            <a:off x="6071485" y="5905466"/>
            <a:ext cx="2363835" cy="338554"/>
          </a:xfrm>
          <a:prstGeom prst="rect">
            <a:avLst/>
          </a:prstGeom>
          <a:noFill/>
        </p:spPr>
        <p:txBody>
          <a:bodyPr wrap="square" rtlCol="0">
            <a:spAutoFit/>
          </a:bodyPr>
          <a:lstStyle/>
          <a:p>
            <a:r>
              <a:rPr lang="en-US" sz="800" i="1" kern="0" dirty="0">
                <a:solidFill>
                  <a:srgbClr val="000000"/>
                </a:solidFill>
                <a:latin typeface="Times New Roman" panose="02020603050405020304" pitchFamily="18" charset="0"/>
                <a:ea typeface="Times New Roman" panose="02020603050405020304" pitchFamily="18" charset="0"/>
              </a:rPr>
              <a:t>C</a:t>
            </a:r>
            <a:r>
              <a:rPr lang="en-US" sz="800" i="1" kern="0" dirty="0">
                <a:solidFill>
                  <a:srgbClr val="000000"/>
                </a:solidFill>
                <a:effectLst/>
                <a:latin typeface="Times New Roman" panose="02020603050405020304" pitchFamily="18" charset="0"/>
                <a:ea typeface="Times New Roman" panose="02020603050405020304" pitchFamily="18" charset="0"/>
              </a:rPr>
              <a:t>orrect and incorrect prediction of species by the best model in this experiment (8 genus set)</a:t>
            </a:r>
            <a:endParaRPr lang="en-US" sz="800" dirty="0"/>
          </a:p>
        </p:txBody>
      </p:sp>
      <p:sp>
        <p:nvSpPr>
          <p:cNvPr id="13" name="TextBox 12">
            <a:extLst>
              <a:ext uri="{FF2B5EF4-FFF2-40B4-BE49-F238E27FC236}">
                <a16:creationId xmlns:a16="http://schemas.microsoft.com/office/drawing/2014/main" id="{30FE02D2-F9D4-EF90-C6E0-841A8F5F6C2E}"/>
              </a:ext>
            </a:extLst>
          </p:cNvPr>
          <p:cNvSpPr txBox="1"/>
          <p:nvPr/>
        </p:nvSpPr>
        <p:spPr>
          <a:xfrm>
            <a:off x="9142980" y="5956137"/>
            <a:ext cx="2363835" cy="338554"/>
          </a:xfrm>
          <a:prstGeom prst="rect">
            <a:avLst/>
          </a:prstGeom>
          <a:noFill/>
        </p:spPr>
        <p:txBody>
          <a:bodyPr wrap="square" rtlCol="0">
            <a:spAutoFit/>
          </a:bodyPr>
          <a:lstStyle/>
          <a:p>
            <a:r>
              <a:rPr lang="en-US" sz="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for the best trained model on the prediction of 8 genus test data</a:t>
            </a:r>
            <a:r>
              <a:rPr lang="en-US" sz="800" dirty="0">
                <a:effectLst/>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06048E6-E852-601C-CC40-3C314AC0B7EC}"/>
              </a:ext>
            </a:extLst>
          </p:cNvPr>
          <p:cNvPicPr>
            <a:picLocks noChangeAspect="1"/>
          </p:cNvPicPr>
          <p:nvPr/>
        </p:nvPicPr>
        <p:blipFill>
          <a:blip r:embed="rId5"/>
          <a:stretch>
            <a:fillRect/>
          </a:stretch>
        </p:blipFill>
        <p:spPr>
          <a:xfrm>
            <a:off x="0" y="3957687"/>
            <a:ext cx="2915337" cy="1827123"/>
          </a:xfrm>
          <a:prstGeom prst="rect">
            <a:avLst/>
          </a:prstGeom>
        </p:spPr>
      </p:pic>
      <p:sp>
        <p:nvSpPr>
          <p:cNvPr id="9" name="TextBox 8">
            <a:extLst>
              <a:ext uri="{FF2B5EF4-FFF2-40B4-BE49-F238E27FC236}">
                <a16:creationId xmlns:a16="http://schemas.microsoft.com/office/drawing/2014/main" id="{0ACAB479-CDB2-A949-2F82-6161B71F64EB}"/>
              </a:ext>
            </a:extLst>
          </p:cNvPr>
          <p:cNvSpPr txBox="1"/>
          <p:nvPr/>
        </p:nvSpPr>
        <p:spPr>
          <a:xfrm>
            <a:off x="360047" y="5850399"/>
            <a:ext cx="2363834" cy="338554"/>
          </a:xfrm>
          <a:prstGeom prst="rect">
            <a:avLst/>
          </a:prstGeom>
          <a:noFill/>
        </p:spPr>
        <p:txBody>
          <a:bodyPr wrap="square" rtlCol="0">
            <a:spAutoFit/>
          </a:bodyPr>
          <a:lstStyle/>
          <a:p>
            <a:pPr algn="ctr"/>
            <a:r>
              <a:rPr lang="en-US" sz="800" i="1" kern="0" dirty="0">
                <a:solidFill>
                  <a:srgbClr val="000000"/>
                </a:solidFill>
                <a:effectLst/>
                <a:latin typeface="Times New Roman" panose="02020603050405020304" pitchFamily="18" charset="0"/>
                <a:ea typeface="Times New Roman" panose="02020603050405020304" pitchFamily="18" charset="0"/>
              </a:rPr>
              <a:t>Accuracy curve for model trained on dataset with Batchsize 8. Best model chosen at epoch 7.</a:t>
            </a:r>
            <a:endParaRPr lang="en-US" sz="800" dirty="0"/>
          </a:p>
        </p:txBody>
      </p:sp>
      <p:sp>
        <p:nvSpPr>
          <p:cNvPr id="10" name="Rectangle 9">
            <a:extLst>
              <a:ext uri="{FF2B5EF4-FFF2-40B4-BE49-F238E27FC236}">
                <a16:creationId xmlns:a16="http://schemas.microsoft.com/office/drawing/2014/main" id="{40200B15-06F6-AF08-CD1E-076CA5DC6E2F}"/>
              </a:ext>
            </a:extLst>
          </p:cNvPr>
          <p:cNvSpPr/>
          <p:nvPr/>
        </p:nvSpPr>
        <p:spPr>
          <a:xfrm>
            <a:off x="5244860" y="4183811"/>
            <a:ext cx="336431" cy="18115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9652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9"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7D1835D-9ECD-6AC4-E264-C839FBC26161}"/>
              </a:ext>
            </a:extLst>
          </p:cNvPr>
          <p:cNvSpPr txBox="1"/>
          <p:nvPr/>
        </p:nvSpPr>
        <p:spPr>
          <a:xfrm>
            <a:off x="342502" y="806391"/>
            <a:ext cx="4618474" cy="252377"/>
          </a:xfrm>
          <a:prstGeom prst="rect">
            <a:avLst/>
          </a:prstGeom>
          <a:noFill/>
        </p:spPr>
        <p:txBody>
          <a:bodyPr wrap="square" rtlCol="0">
            <a:spAutoFit/>
          </a:bodyPr>
          <a:lstStyle/>
          <a:p>
            <a:pPr>
              <a:lnSpc>
                <a:spcPct val="80000"/>
              </a:lnSpc>
              <a:spcBef>
                <a:spcPct val="20000"/>
              </a:spcBef>
              <a:spcAft>
                <a:spcPts val="600"/>
              </a:spcAft>
              <a:buClr>
                <a:schemeClr val="accent2"/>
              </a:buClr>
              <a:buSzPct val="92000"/>
            </a:pPr>
            <a:r>
              <a:rPr lang="en-US" sz="1300" b="1" dirty="0">
                <a:solidFill>
                  <a:schemeClr val="tx2"/>
                </a:solidFill>
                <a:latin typeface="Times New Roman" panose="02020603050405020304" pitchFamily="18" charset="0"/>
                <a:cs typeface="Times New Roman" panose="02020603050405020304" pitchFamily="18" charset="0"/>
              </a:rPr>
              <a:t>Experiment 3 : 5 Genus</a:t>
            </a:r>
          </a:p>
        </p:txBody>
      </p:sp>
      <p:sp>
        <p:nvSpPr>
          <p:cNvPr id="2" name="TextBox 1">
            <a:extLst>
              <a:ext uri="{FF2B5EF4-FFF2-40B4-BE49-F238E27FC236}">
                <a16:creationId xmlns:a16="http://schemas.microsoft.com/office/drawing/2014/main" id="{D2F4161A-81C8-3D3A-4A2A-313241E45A3C}"/>
              </a:ext>
            </a:extLst>
          </p:cNvPr>
          <p:cNvSpPr txBox="1"/>
          <p:nvPr/>
        </p:nvSpPr>
        <p:spPr>
          <a:xfrm>
            <a:off x="376816" y="1352394"/>
            <a:ext cx="10181484" cy="1346266"/>
          </a:xfrm>
          <a:prstGeom prst="rect">
            <a:avLst/>
          </a:prstGeom>
          <a:noFill/>
        </p:spPr>
        <p:txBody>
          <a:bodyPr wrap="square" rtlCol="0">
            <a:spAutoFit/>
          </a:bodyPr>
          <a:lstStyle/>
          <a:p>
            <a:pPr marL="285750" indent="-285750">
              <a:lnSpc>
                <a:spcPct val="150000"/>
              </a:lnSpc>
              <a:buFont typeface="Wingdings" pitchFamily="2" charset="2"/>
              <a:buChar char="§"/>
            </a:pPr>
            <a:r>
              <a:rPr lang="en-US" sz="1400" dirty="0">
                <a:solidFill>
                  <a:schemeClr val="tx2"/>
                </a:solidFill>
                <a:latin typeface="Times New Roman" panose="02020603050405020304" pitchFamily="18" charset="0"/>
                <a:cs typeface="Times New Roman" panose="02020603050405020304" pitchFamily="18" charset="0"/>
              </a:rPr>
              <a:t>For the 5 genus set, the model achieved an accuracy of 93.56% with a learning rate of 3e-5 and batch size 8.</a:t>
            </a:r>
          </a:p>
          <a:p>
            <a:pPr marL="285750" indent="-285750">
              <a:lnSpc>
                <a:spcPct val="150000"/>
              </a:lnSpc>
              <a:buFont typeface="Wingdings" pitchFamily="2" charset="2"/>
              <a:buChar char="§"/>
            </a:pPr>
            <a:r>
              <a:rPr lang="en-US" sz="1400" dirty="0">
                <a:solidFill>
                  <a:schemeClr val="tx2"/>
                </a:solidFill>
                <a:latin typeface="Times New Roman" panose="02020603050405020304" pitchFamily="18" charset="0"/>
                <a:cs typeface="Times New Roman" panose="02020603050405020304" pitchFamily="18" charset="0"/>
              </a:rPr>
              <a:t>This model was validated against the test samples (403 samples).</a:t>
            </a:r>
          </a:p>
          <a:p>
            <a:pPr marL="285750" indent="-285750">
              <a:lnSpc>
                <a:spcPct val="150000"/>
              </a:lnSpc>
              <a:buFont typeface="Wingdings" pitchFamily="2" charset="2"/>
              <a:buChar char="§"/>
            </a:pPr>
            <a:r>
              <a:rPr lang="en-US" sz="1400" dirty="0">
                <a:solidFill>
                  <a:schemeClr val="tx2"/>
                </a:solidFill>
                <a:latin typeface="Times New Roman" panose="02020603050405020304" pitchFamily="18" charset="0"/>
                <a:cs typeface="Times New Roman" panose="02020603050405020304" pitchFamily="18" charset="0"/>
              </a:rPr>
              <a:t>Overall good prediction accuracy, with some misclassification in few classes like ‘Anaxipha’ and ‘Cycloptilum’</a:t>
            </a:r>
          </a:p>
          <a:p>
            <a:pPr marL="285750" indent="-285750">
              <a:lnSpc>
                <a:spcPct val="150000"/>
              </a:lnSpc>
              <a:buFont typeface="Wingdings" pitchFamily="2" charset="2"/>
              <a:buChar char="§"/>
            </a:pPr>
            <a:r>
              <a:rPr lang="en-US" sz="1400" dirty="0">
                <a:solidFill>
                  <a:schemeClr val="tx2"/>
                </a:solidFill>
                <a:latin typeface="Times New Roman" panose="02020603050405020304" pitchFamily="18" charset="0"/>
                <a:cs typeface="Times New Roman" panose="02020603050405020304" pitchFamily="18" charset="0"/>
              </a:rPr>
              <a:t>Comparatively more balanced data than 11 genus and 8 genus sets, resulted in higher accuracy.</a:t>
            </a:r>
          </a:p>
        </p:txBody>
      </p:sp>
      <p:pic>
        <p:nvPicPr>
          <p:cNvPr id="3" name="Picture 2">
            <a:extLst>
              <a:ext uri="{FF2B5EF4-FFF2-40B4-BE49-F238E27FC236}">
                <a16:creationId xmlns:a16="http://schemas.microsoft.com/office/drawing/2014/main" id="{2342BD10-8360-EE4A-484D-935A2D4CF0A6}"/>
              </a:ext>
            </a:extLst>
          </p:cNvPr>
          <p:cNvPicPr>
            <a:picLocks noChangeAspect="1"/>
          </p:cNvPicPr>
          <p:nvPr/>
        </p:nvPicPr>
        <p:blipFill>
          <a:blip r:embed="rId3"/>
          <a:stretch>
            <a:fillRect/>
          </a:stretch>
        </p:blipFill>
        <p:spPr>
          <a:xfrm>
            <a:off x="2694398" y="3690506"/>
            <a:ext cx="2630943" cy="2008234"/>
          </a:xfrm>
          <a:prstGeom prst="rect">
            <a:avLst/>
          </a:prstGeom>
        </p:spPr>
      </p:pic>
      <p:sp>
        <p:nvSpPr>
          <p:cNvPr id="6" name="TextBox 5">
            <a:extLst>
              <a:ext uri="{FF2B5EF4-FFF2-40B4-BE49-F238E27FC236}">
                <a16:creationId xmlns:a16="http://schemas.microsoft.com/office/drawing/2014/main" id="{4C5FED75-F5BD-74D9-BED1-3239DB8C7051}"/>
              </a:ext>
            </a:extLst>
          </p:cNvPr>
          <p:cNvSpPr txBox="1"/>
          <p:nvPr/>
        </p:nvSpPr>
        <p:spPr>
          <a:xfrm>
            <a:off x="2944253" y="5776769"/>
            <a:ext cx="2131232" cy="338554"/>
          </a:xfrm>
          <a:prstGeom prst="rect">
            <a:avLst/>
          </a:prstGeom>
          <a:noFill/>
        </p:spPr>
        <p:txBody>
          <a:bodyPr wrap="square" rtlCol="0">
            <a:spAutoFit/>
          </a:bodyPr>
          <a:lstStyle/>
          <a:p>
            <a:r>
              <a:rPr lang="en-US" sz="800" i="1" dirty="0">
                <a:latin typeface="Times New Roman" panose="02020603050405020304" pitchFamily="18" charset="0"/>
                <a:cs typeface="Times New Roman" panose="02020603050405020304" pitchFamily="18" charset="0"/>
              </a:rPr>
              <a:t>Metrics table for models trained on batchsize 8 and 4 and learning rate 3e-5. 5genus set </a:t>
            </a:r>
          </a:p>
        </p:txBody>
      </p:sp>
      <p:sp>
        <p:nvSpPr>
          <p:cNvPr id="17" name="TextBox 16">
            <a:extLst>
              <a:ext uri="{FF2B5EF4-FFF2-40B4-BE49-F238E27FC236}">
                <a16:creationId xmlns:a16="http://schemas.microsoft.com/office/drawing/2014/main" id="{406306A9-B1AC-F4A0-80D3-0AF8028D9238}"/>
              </a:ext>
            </a:extLst>
          </p:cNvPr>
          <p:cNvSpPr txBox="1"/>
          <p:nvPr/>
        </p:nvSpPr>
        <p:spPr>
          <a:xfrm>
            <a:off x="6228051" y="5813288"/>
            <a:ext cx="2363835" cy="338554"/>
          </a:xfrm>
          <a:prstGeom prst="rect">
            <a:avLst/>
          </a:prstGeom>
          <a:noFill/>
        </p:spPr>
        <p:txBody>
          <a:bodyPr wrap="square" rtlCol="0">
            <a:spAutoFit/>
          </a:bodyPr>
          <a:lstStyle/>
          <a:p>
            <a:r>
              <a:rPr lang="en-US" sz="800" i="1" kern="0" dirty="0">
                <a:solidFill>
                  <a:srgbClr val="000000"/>
                </a:solidFill>
                <a:latin typeface="Times New Roman" panose="02020603050405020304" pitchFamily="18" charset="0"/>
                <a:ea typeface="Times New Roman" panose="02020603050405020304" pitchFamily="18" charset="0"/>
              </a:rPr>
              <a:t>C</a:t>
            </a:r>
            <a:r>
              <a:rPr lang="en-US" sz="800" i="1" kern="0" dirty="0">
                <a:solidFill>
                  <a:srgbClr val="000000"/>
                </a:solidFill>
                <a:effectLst/>
                <a:latin typeface="Times New Roman" panose="02020603050405020304" pitchFamily="18" charset="0"/>
                <a:ea typeface="Times New Roman" panose="02020603050405020304" pitchFamily="18" charset="0"/>
              </a:rPr>
              <a:t>orrect and incorrect prediction of species by the best model in this experiment (5 genus set)</a:t>
            </a:r>
            <a:endParaRPr lang="en-US" sz="800" dirty="0"/>
          </a:p>
        </p:txBody>
      </p:sp>
      <p:sp>
        <p:nvSpPr>
          <p:cNvPr id="18" name="TextBox 17">
            <a:extLst>
              <a:ext uri="{FF2B5EF4-FFF2-40B4-BE49-F238E27FC236}">
                <a16:creationId xmlns:a16="http://schemas.microsoft.com/office/drawing/2014/main" id="{19B5D825-64D4-8AC5-4792-1CDEDE0ECDE0}"/>
              </a:ext>
            </a:extLst>
          </p:cNvPr>
          <p:cNvSpPr txBox="1"/>
          <p:nvPr/>
        </p:nvSpPr>
        <p:spPr>
          <a:xfrm>
            <a:off x="9325693" y="5866378"/>
            <a:ext cx="2363835" cy="338554"/>
          </a:xfrm>
          <a:prstGeom prst="rect">
            <a:avLst/>
          </a:prstGeom>
          <a:noFill/>
        </p:spPr>
        <p:txBody>
          <a:bodyPr wrap="square" rtlCol="0">
            <a:spAutoFit/>
          </a:bodyPr>
          <a:lstStyle/>
          <a:p>
            <a:r>
              <a:rPr lang="en-US" sz="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for the best trained model on the prediction of 5 genus test data</a:t>
            </a:r>
            <a:r>
              <a:rPr lang="en-US" sz="800" dirty="0">
                <a:effectLst/>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p:txBody>
      </p:sp>
      <p:sp>
        <p:nvSpPr>
          <p:cNvPr id="26" name="Slide Number Placeholder 25">
            <a:extLst>
              <a:ext uri="{FF2B5EF4-FFF2-40B4-BE49-F238E27FC236}">
                <a16:creationId xmlns:a16="http://schemas.microsoft.com/office/drawing/2014/main" id="{1B018480-6346-E284-DAA7-CCA940924E89}"/>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9" name="Picture 8">
            <a:extLst>
              <a:ext uri="{FF2B5EF4-FFF2-40B4-BE49-F238E27FC236}">
                <a16:creationId xmlns:a16="http://schemas.microsoft.com/office/drawing/2014/main" id="{A302E0D6-082F-6ACC-D0FF-3D91461C9DEE}"/>
              </a:ext>
            </a:extLst>
          </p:cNvPr>
          <p:cNvPicPr>
            <a:picLocks noChangeAspect="1"/>
          </p:cNvPicPr>
          <p:nvPr/>
        </p:nvPicPr>
        <p:blipFill>
          <a:blip r:embed="rId4"/>
          <a:stretch>
            <a:fillRect/>
          </a:stretch>
        </p:blipFill>
        <p:spPr>
          <a:xfrm>
            <a:off x="5298023" y="4266270"/>
            <a:ext cx="3856046" cy="1396376"/>
          </a:xfrm>
          <a:prstGeom prst="rect">
            <a:avLst/>
          </a:prstGeom>
        </p:spPr>
      </p:pic>
      <p:pic>
        <p:nvPicPr>
          <p:cNvPr id="10" name="Picture 9">
            <a:extLst>
              <a:ext uri="{FF2B5EF4-FFF2-40B4-BE49-F238E27FC236}">
                <a16:creationId xmlns:a16="http://schemas.microsoft.com/office/drawing/2014/main" id="{2B664B95-22F6-1980-7ABE-B94C09ACBB80}"/>
              </a:ext>
            </a:extLst>
          </p:cNvPr>
          <p:cNvPicPr>
            <a:picLocks noChangeAspect="1"/>
          </p:cNvPicPr>
          <p:nvPr/>
        </p:nvPicPr>
        <p:blipFill>
          <a:blip r:embed="rId5"/>
          <a:stretch>
            <a:fillRect/>
          </a:stretch>
        </p:blipFill>
        <p:spPr>
          <a:xfrm>
            <a:off x="9126750" y="3639717"/>
            <a:ext cx="2630944" cy="2226661"/>
          </a:xfrm>
          <a:prstGeom prst="rect">
            <a:avLst/>
          </a:prstGeom>
        </p:spPr>
      </p:pic>
      <p:pic>
        <p:nvPicPr>
          <p:cNvPr id="11" name="Picture 10">
            <a:extLst>
              <a:ext uri="{FF2B5EF4-FFF2-40B4-BE49-F238E27FC236}">
                <a16:creationId xmlns:a16="http://schemas.microsoft.com/office/drawing/2014/main" id="{22C40BCF-4D58-9EAD-E179-D7BA26BE9D41}"/>
              </a:ext>
            </a:extLst>
          </p:cNvPr>
          <p:cNvPicPr>
            <a:picLocks noChangeAspect="1"/>
          </p:cNvPicPr>
          <p:nvPr/>
        </p:nvPicPr>
        <p:blipFill>
          <a:blip r:embed="rId6"/>
          <a:stretch>
            <a:fillRect/>
          </a:stretch>
        </p:blipFill>
        <p:spPr>
          <a:xfrm>
            <a:off x="-1" y="4007603"/>
            <a:ext cx="2694399" cy="1709665"/>
          </a:xfrm>
          <a:prstGeom prst="rect">
            <a:avLst/>
          </a:prstGeom>
        </p:spPr>
      </p:pic>
      <p:sp>
        <p:nvSpPr>
          <p:cNvPr id="13" name="TextBox 12">
            <a:extLst>
              <a:ext uri="{FF2B5EF4-FFF2-40B4-BE49-F238E27FC236}">
                <a16:creationId xmlns:a16="http://schemas.microsoft.com/office/drawing/2014/main" id="{CD91D747-01A0-C2DA-4340-D94AFDFDDBB8}"/>
              </a:ext>
            </a:extLst>
          </p:cNvPr>
          <p:cNvSpPr txBox="1"/>
          <p:nvPr/>
        </p:nvSpPr>
        <p:spPr>
          <a:xfrm>
            <a:off x="287905" y="5786860"/>
            <a:ext cx="2363834" cy="338554"/>
          </a:xfrm>
          <a:prstGeom prst="rect">
            <a:avLst/>
          </a:prstGeom>
          <a:noFill/>
        </p:spPr>
        <p:txBody>
          <a:bodyPr wrap="square" rtlCol="0">
            <a:spAutoFit/>
          </a:bodyPr>
          <a:lstStyle/>
          <a:p>
            <a:pPr algn="ctr"/>
            <a:r>
              <a:rPr lang="en-US" sz="800" i="1" kern="0" dirty="0">
                <a:solidFill>
                  <a:srgbClr val="000000"/>
                </a:solidFill>
                <a:effectLst/>
                <a:latin typeface="Times New Roman" panose="02020603050405020304" pitchFamily="18" charset="0"/>
                <a:ea typeface="Times New Roman" panose="02020603050405020304" pitchFamily="18" charset="0"/>
              </a:rPr>
              <a:t>Accuracy curve for model trained on dataset with Batchsize 8. Best model chosen at epoch 6.</a:t>
            </a:r>
            <a:endParaRPr lang="en-US" sz="800" dirty="0"/>
          </a:p>
        </p:txBody>
      </p:sp>
      <p:sp>
        <p:nvSpPr>
          <p:cNvPr id="15" name="Rectangle 14">
            <a:extLst>
              <a:ext uri="{FF2B5EF4-FFF2-40B4-BE49-F238E27FC236}">
                <a16:creationId xmlns:a16="http://schemas.microsoft.com/office/drawing/2014/main" id="{C9651519-F791-D82B-1AD1-8BCF17AE8E30}"/>
              </a:ext>
            </a:extLst>
          </p:cNvPr>
          <p:cNvSpPr/>
          <p:nvPr/>
        </p:nvSpPr>
        <p:spPr>
          <a:xfrm>
            <a:off x="4899804" y="4230176"/>
            <a:ext cx="327804" cy="17792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1429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13"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7D1835D-9ECD-6AC4-E264-C839FBC26161}"/>
              </a:ext>
            </a:extLst>
          </p:cNvPr>
          <p:cNvSpPr txBox="1"/>
          <p:nvPr/>
        </p:nvSpPr>
        <p:spPr>
          <a:xfrm>
            <a:off x="342502" y="806391"/>
            <a:ext cx="4618474" cy="252377"/>
          </a:xfrm>
          <a:prstGeom prst="rect">
            <a:avLst/>
          </a:prstGeom>
          <a:noFill/>
        </p:spPr>
        <p:txBody>
          <a:bodyPr wrap="square" rtlCol="0">
            <a:spAutoFit/>
          </a:bodyPr>
          <a:lstStyle/>
          <a:p>
            <a:pPr>
              <a:lnSpc>
                <a:spcPct val="80000"/>
              </a:lnSpc>
              <a:spcBef>
                <a:spcPct val="20000"/>
              </a:spcBef>
              <a:spcAft>
                <a:spcPts val="600"/>
              </a:spcAft>
              <a:buClr>
                <a:schemeClr val="accent2"/>
              </a:buClr>
              <a:buSzPct val="92000"/>
            </a:pPr>
            <a:r>
              <a:rPr lang="en-US" sz="1300" b="1" dirty="0">
                <a:solidFill>
                  <a:schemeClr val="tx2"/>
                </a:solidFill>
                <a:latin typeface="Times New Roman" panose="02020603050405020304" pitchFamily="18" charset="0"/>
                <a:cs typeface="Times New Roman" panose="02020603050405020304" pitchFamily="18" charset="0"/>
              </a:rPr>
              <a:t>Experiment 4: 3 Genus</a:t>
            </a:r>
          </a:p>
        </p:txBody>
      </p:sp>
      <p:sp>
        <p:nvSpPr>
          <p:cNvPr id="2" name="TextBox 1">
            <a:extLst>
              <a:ext uri="{FF2B5EF4-FFF2-40B4-BE49-F238E27FC236}">
                <a16:creationId xmlns:a16="http://schemas.microsoft.com/office/drawing/2014/main" id="{D2F4161A-81C8-3D3A-4A2A-313241E45A3C}"/>
              </a:ext>
            </a:extLst>
          </p:cNvPr>
          <p:cNvSpPr txBox="1"/>
          <p:nvPr/>
        </p:nvSpPr>
        <p:spPr>
          <a:xfrm>
            <a:off x="342502" y="1340633"/>
            <a:ext cx="9897244" cy="1669431"/>
          </a:xfrm>
          <a:prstGeom prst="rect">
            <a:avLst/>
          </a:prstGeom>
          <a:noFill/>
        </p:spPr>
        <p:txBody>
          <a:bodyPr wrap="square" rtlCol="0">
            <a:spAutoFit/>
          </a:bodyPr>
          <a:lstStyle/>
          <a:p>
            <a:pPr marL="285750" indent="-285750">
              <a:lnSpc>
                <a:spcPct val="150000"/>
              </a:lnSpc>
              <a:buFont typeface="Wingdings" pitchFamily="2" charset="2"/>
              <a:buChar char="§"/>
            </a:pPr>
            <a:r>
              <a:rPr lang="en-US" sz="1400" dirty="0">
                <a:solidFill>
                  <a:schemeClr val="tx2"/>
                </a:solidFill>
                <a:latin typeface="Times New Roman" panose="02020603050405020304" pitchFamily="18" charset="0"/>
                <a:cs typeface="Times New Roman" panose="02020603050405020304" pitchFamily="18" charset="0"/>
              </a:rPr>
              <a:t>For 3 genus set, the best model reached 94.27% accuracy with a learning rate of 1e-5 and batch size 4. </a:t>
            </a:r>
          </a:p>
          <a:p>
            <a:pPr marL="285750" indent="-285750">
              <a:lnSpc>
                <a:spcPct val="150000"/>
              </a:lnSpc>
              <a:buFont typeface="Wingdings" pitchFamily="2" charset="2"/>
              <a:buChar char="§"/>
            </a:pPr>
            <a:r>
              <a:rPr lang="en-US" sz="1400" dirty="0">
                <a:solidFill>
                  <a:schemeClr val="tx2"/>
                </a:solidFill>
                <a:latin typeface="Times New Roman" panose="02020603050405020304" pitchFamily="18" charset="0"/>
                <a:cs typeface="Times New Roman" panose="02020603050405020304" pitchFamily="18" charset="0"/>
              </a:rPr>
              <a:t>This model was validated against the test samples (267 samples).</a:t>
            </a:r>
          </a:p>
          <a:p>
            <a:pPr marL="285750" indent="-285750">
              <a:lnSpc>
                <a:spcPct val="150000"/>
              </a:lnSpc>
              <a:buFont typeface="Wingdings" pitchFamily="2" charset="2"/>
              <a:buChar char="§"/>
            </a:pPr>
            <a:r>
              <a:rPr lang="en-US" sz="1400" dirty="0">
                <a:solidFill>
                  <a:schemeClr val="tx2"/>
                </a:solidFill>
                <a:latin typeface="Times New Roman" panose="02020603050405020304" pitchFamily="18" charset="0"/>
                <a:cs typeface="Times New Roman" panose="02020603050405020304" pitchFamily="18" charset="0"/>
              </a:rPr>
              <a:t>Overall good prediction accuracy, with some misclassification in few classes like ‘Gryllus’ and ‘Oecanthus’.</a:t>
            </a:r>
          </a:p>
          <a:p>
            <a:pPr marL="285750" indent="-285750">
              <a:lnSpc>
                <a:spcPct val="150000"/>
              </a:lnSpc>
              <a:buFont typeface="Wingdings" pitchFamily="2" charset="2"/>
              <a:buChar char="§"/>
            </a:pPr>
            <a:r>
              <a:rPr lang="en-US" sz="1400" dirty="0">
                <a:solidFill>
                  <a:schemeClr val="tx2"/>
                </a:solidFill>
                <a:latin typeface="Times New Roman" panose="02020603050405020304" pitchFamily="18" charset="0"/>
                <a:cs typeface="Times New Roman" panose="02020603050405020304" pitchFamily="18" charset="0"/>
              </a:rPr>
              <a:t>Best accuracy achieved over all the experiments.</a:t>
            </a:r>
          </a:p>
          <a:p>
            <a:pPr>
              <a:lnSpc>
                <a:spcPct val="150000"/>
              </a:lnSpc>
            </a:pPr>
            <a:endParaRPr lang="en-US" sz="1400" dirty="0">
              <a:solidFill>
                <a:schemeClr val="tx2"/>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AAA4FCB3-C4D5-5F47-205F-B65507EE095D}"/>
              </a:ext>
            </a:extLst>
          </p:cNvPr>
          <p:cNvPicPr>
            <a:picLocks noChangeAspect="1"/>
          </p:cNvPicPr>
          <p:nvPr/>
        </p:nvPicPr>
        <p:blipFill>
          <a:blip r:embed="rId2"/>
          <a:stretch>
            <a:fillRect/>
          </a:stretch>
        </p:blipFill>
        <p:spPr>
          <a:xfrm>
            <a:off x="2575698" y="3371543"/>
            <a:ext cx="2629246" cy="2035545"/>
          </a:xfrm>
          <a:prstGeom prst="rect">
            <a:avLst/>
          </a:prstGeom>
        </p:spPr>
      </p:pic>
      <p:sp>
        <p:nvSpPr>
          <p:cNvPr id="20" name="TextBox 19">
            <a:extLst>
              <a:ext uri="{FF2B5EF4-FFF2-40B4-BE49-F238E27FC236}">
                <a16:creationId xmlns:a16="http://schemas.microsoft.com/office/drawing/2014/main" id="{D0D3BE7A-A1F9-1908-78DF-0FC9021B0B9B}"/>
              </a:ext>
            </a:extLst>
          </p:cNvPr>
          <p:cNvSpPr txBox="1"/>
          <p:nvPr/>
        </p:nvSpPr>
        <p:spPr>
          <a:xfrm>
            <a:off x="3073712" y="5739669"/>
            <a:ext cx="2131232" cy="338554"/>
          </a:xfrm>
          <a:prstGeom prst="rect">
            <a:avLst/>
          </a:prstGeom>
          <a:noFill/>
        </p:spPr>
        <p:txBody>
          <a:bodyPr wrap="square" rtlCol="0">
            <a:spAutoFit/>
          </a:bodyPr>
          <a:lstStyle/>
          <a:p>
            <a:r>
              <a:rPr lang="en-US" sz="800" i="1" dirty="0">
                <a:latin typeface="Times New Roman" panose="02020603050405020304" pitchFamily="18" charset="0"/>
                <a:cs typeface="Times New Roman" panose="02020603050405020304" pitchFamily="18" charset="0"/>
              </a:rPr>
              <a:t>Metrics table for models trained on batchsize 8 and 4 and learning rate 1e-5. 3 genus set </a:t>
            </a:r>
          </a:p>
        </p:txBody>
      </p:sp>
      <p:pic>
        <p:nvPicPr>
          <p:cNvPr id="21" name="Picture 20">
            <a:extLst>
              <a:ext uri="{FF2B5EF4-FFF2-40B4-BE49-F238E27FC236}">
                <a16:creationId xmlns:a16="http://schemas.microsoft.com/office/drawing/2014/main" id="{FE2790BF-D192-74AF-A067-615452C0A266}"/>
              </a:ext>
            </a:extLst>
          </p:cNvPr>
          <p:cNvPicPr>
            <a:picLocks noChangeAspect="1"/>
          </p:cNvPicPr>
          <p:nvPr/>
        </p:nvPicPr>
        <p:blipFill>
          <a:blip r:embed="rId3"/>
          <a:stretch>
            <a:fillRect/>
          </a:stretch>
        </p:blipFill>
        <p:spPr>
          <a:xfrm>
            <a:off x="5204944" y="4113415"/>
            <a:ext cx="4162253" cy="1293673"/>
          </a:xfrm>
          <a:prstGeom prst="rect">
            <a:avLst/>
          </a:prstGeom>
        </p:spPr>
      </p:pic>
      <p:sp>
        <p:nvSpPr>
          <p:cNvPr id="22" name="TextBox 21">
            <a:extLst>
              <a:ext uri="{FF2B5EF4-FFF2-40B4-BE49-F238E27FC236}">
                <a16:creationId xmlns:a16="http://schemas.microsoft.com/office/drawing/2014/main" id="{EC843FB9-2E21-56FF-53C1-CEA8F29BB493}"/>
              </a:ext>
            </a:extLst>
          </p:cNvPr>
          <p:cNvSpPr txBox="1"/>
          <p:nvPr/>
        </p:nvSpPr>
        <p:spPr>
          <a:xfrm>
            <a:off x="5951802" y="5739669"/>
            <a:ext cx="2363835" cy="338554"/>
          </a:xfrm>
          <a:prstGeom prst="rect">
            <a:avLst/>
          </a:prstGeom>
          <a:noFill/>
        </p:spPr>
        <p:txBody>
          <a:bodyPr wrap="square" rtlCol="0">
            <a:spAutoFit/>
          </a:bodyPr>
          <a:lstStyle/>
          <a:p>
            <a:r>
              <a:rPr lang="en-US" sz="800" i="1" kern="0" dirty="0">
                <a:solidFill>
                  <a:srgbClr val="000000"/>
                </a:solidFill>
                <a:latin typeface="Times New Roman" panose="02020603050405020304" pitchFamily="18" charset="0"/>
                <a:ea typeface="Times New Roman" panose="02020603050405020304" pitchFamily="18" charset="0"/>
              </a:rPr>
              <a:t>C</a:t>
            </a:r>
            <a:r>
              <a:rPr lang="en-US" sz="800" i="1" kern="0" dirty="0">
                <a:solidFill>
                  <a:srgbClr val="000000"/>
                </a:solidFill>
                <a:effectLst/>
                <a:latin typeface="Times New Roman" panose="02020603050405020304" pitchFamily="18" charset="0"/>
                <a:ea typeface="Times New Roman" panose="02020603050405020304" pitchFamily="18" charset="0"/>
              </a:rPr>
              <a:t>orrect and incorrect prediction of species by the best model in this experiment (3 genus set)</a:t>
            </a:r>
            <a:endParaRPr lang="en-US" sz="800" dirty="0"/>
          </a:p>
        </p:txBody>
      </p:sp>
      <p:pic>
        <p:nvPicPr>
          <p:cNvPr id="23" name="Picture 22">
            <a:extLst>
              <a:ext uri="{FF2B5EF4-FFF2-40B4-BE49-F238E27FC236}">
                <a16:creationId xmlns:a16="http://schemas.microsoft.com/office/drawing/2014/main" id="{7BAA9688-1121-F702-7138-683A12C7CA30}"/>
              </a:ext>
            </a:extLst>
          </p:cNvPr>
          <p:cNvPicPr>
            <a:picLocks noChangeAspect="1"/>
          </p:cNvPicPr>
          <p:nvPr/>
        </p:nvPicPr>
        <p:blipFill>
          <a:blip r:embed="rId4"/>
          <a:stretch>
            <a:fillRect/>
          </a:stretch>
        </p:blipFill>
        <p:spPr>
          <a:xfrm>
            <a:off x="9613427" y="3429000"/>
            <a:ext cx="2361106" cy="2136238"/>
          </a:xfrm>
          <a:prstGeom prst="rect">
            <a:avLst/>
          </a:prstGeom>
        </p:spPr>
      </p:pic>
      <p:sp>
        <p:nvSpPr>
          <p:cNvPr id="24" name="TextBox 23">
            <a:extLst>
              <a:ext uri="{FF2B5EF4-FFF2-40B4-BE49-F238E27FC236}">
                <a16:creationId xmlns:a16="http://schemas.microsoft.com/office/drawing/2014/main" id="{2A476DF8-1E85-CA59-A2BA-D15CF402B10B}"/>
              </a:ext>
            </a:extLst>
          </p:cNvPr>
          <p:cNvSpPr txBox="1"/>
          <p:nvPr/>
        </p:nvSpPr>
        <p:spPr>
          <a:xfrm>
            <a:off x="9639498" y="5739669"/>
            <a:ext cx="2363835" cy="338554"/>
          </a:xfrm>
          <a:prstGeom prst="rect">
            <a:avLst/>
          </a:prstGeom>
          <a:noFill/>
        </p:spPr>
        <p:txBody>
          <a:bodyPr wrap="square" rtlCol="0">
            <a:spAutoFit/>
          </a:bodyPr>
          <a:lstStyle/>
          <a:p>
            <a:r>
              <a:rPr lang="en-US" sz="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for the best trained model on the prediction of 3 genus test data</a:t>
            </a:r>
            <a:r>
              <a:rPr lang="en-US" sz="800" dirty="0">
                <a:effectLst/>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p:txBody>
      </p:sp>
      <p:sp>
        <p:nvSpPr>
          <p:cNvPr id="26" name="Slide Number Placeholder 25">
            <a:extLst>
              <a:ext uri="{FF2B5EF4-FFF2-40B4-BE49-F238E27FC236}">
                <a16:creationId xmlns:a16="http://schemas.microsoft.com/office/drawing/2014/main" id="{1B018480-6346-E284-DAA7-CCA940924E89}"/>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12" name="Picture 11">
            <a:extLst>
              <a:ext uri="{FF2B5EF4-FFF2-40B4-BE49-F238E27FC236}">
                <a16:creationId xmlns:a16="http://schemas.microsoft.com/office/drawing/2014/main" id="{E2A9E0C2-0DC3-5318-531C-10B4DC76DEB5}"/>
              </a:ext>
            </a:extLst>
          </p:cNvPr>
          <p:cNvPicPr>
            <a:picLocks noChangeAspect="1"/>
          </p:cNvPicPr>
          <p:nvPr/>
        </p:nvPicPr>
        <p:blipFill>
          <a:blip r:embed="rId5"/>
          <a:stretch>
            <a:fillRect/>
          </a:stretch>
        </p:blipFill>
        <p:spPr>
          <a:xfrm>
            <a:off x="0" y="3898181"/>
            <a:ext cx="2449902" cy="1571924"/>
          </a:xfrm>
          <a:prstGeom prst="rect">
            <a:avLst/>
          </a:prstGeom>
        </p:spPr>
      </p:pic>
      <p:sp>
        <p:nvSpPr>
          <p:cNvPr id="4" name="TextBox 3">
            <a:extLst>
              <a:ext uri="{FF2B5EF4-FFF2-40B4-BE49-F238E27FC236}">
                <a16:creationId xmlns:a16="http://schemas.microsoft.com/office/drawing/2014/main" id="{DB6B56D2-08A8-328F-DE44-5A98D2928A27}"/>
              </a:ext>
            </a:extLst>
          </p:cNvPr>
          <p:cNvSpPr txBox="1"/>
          <p:nvPr/>
        </p:nvSpPr>
        <p:spPr>
          <a:xfrm>
            <a:off x="211864" y="5713055"/>
            <a:ext cx="2363834" cy="338554"/>
          </a:xfrm>
          <a:prstGeom prst="rect">
            <a:avLst/>
          </a:prstGeom>
          <a:noFill/>
        </p:spPr>
        <p:txBody>
          <a:bodyPr wrap="square" rtlCol="0">
            <a:spAutoFit/>
          </a:bodyPr>
          <a:lstStyle/>
          <a:p>
            <a:pPr algn="ctr"/>
            <a:r>
              <a:rPr lang="en-US" sz="800" i="1" kern="0" dirty="0">
                <a:solidFill>
                  <a:srgbClr val="000000"/>
                </a:solidFill>
                <a:effectLst/>
                <a:latin typeface="Times New Roman" panose="02020603050405020304" pitchFamily="18" charset="0"/>
                <a:ea typeface="Times New Roman" panose="02020603050405020304" pitchFamily="18" charset="0"/>
              </a:rPr>
              <a:t>Accuracy curve for model trained on dataset with Batchsize 4. Best model chosen at epoch 5.</a:t>
            </a:r>
            <a:endParaRPr lang="en-US" sz="800" dirty="0"/>
          </a:p>
        </p:txBody>
      </p:sp>
      <p:sp>
        <p:nvSpPr>
          <p:cNvPr id="5" name="Rectangle 4">
            <a:extLst>
              <a:ext uri="{FF2B5EF4-FFF2-40B4-BE49-F238E27FC236}">
                <a16:creationId xmlns:a16="http://schemas.microsoft.com/office/drawing/2014/main" id="{37F4FB73-0884-65C4-A01C-4649882622F9}"/>
              </a:ext>
            </a:extLst>
          </p:cNvPr>
          <p:cNvSpPr/>
          <p:nvPr/>
        </p:nvSpPr>
        <p:spPr>
          <a:xfrm>
            <a:off x="4804914" y="4684143"/>
            <a:ext cx="319178" cy="18978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308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4"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8C200CC-01E1-8092-4265-421AD8041555}"/>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4000" dirty="0">
                <a:solidFill>
                  <a:srgbClr val="FFFFFF"/>
                </a:solidFill>
              </a:rPr>
              <a:t>Discussion and Conclusion</a:t>
            </a:r>
          </a:p>
        </p:txBody>
      </p:sp>
      <p:sp>
        <p:nvSpPr>
          <p:cNvPr id="20" name="Rectangle 19">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303B6CBA-C796-6DF7-D9AB-9EF106E912D8}"/>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26401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C4FA-E348-265F-9A13-DA0EC5B5B4D3}"/>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Discussion</a:t>
            </a:r>
          </a:p>
        </p:txBody>
      </p:sp>
      <p:sp>
        <p:nvSpPr>
          <p:cNvPr id="5" name="Content Placeholder 4">
            <a:extLst>
              <a:ext uri="{FF2B5EF4-FFF2-40B4-BE49-F238E27FC236}">
                <a16:creationId xmlns:a16="http://schemas.microsoft.com/office/drawing/2014/main" id="{48932351-90FD-4F8F-C48B-719DCFB83A74}"/>
              </a:ext>
            </a:extLst>
          </p:cNvPr>
          <p:cNvSpPr>
            <a:spLocks noGrp="1"/>
          </p:cNvSpPr>
          <p:nvPr>
            <p:ph idx="1"/>
          </p:nvPr>
        </p:nvSpPr>
        <p:spPr>
          <a:xfrm>
            <a:off x="581192" y="2148840"/>
            <a:ext cx="11029615" cy="2916937"/>
          </a:xfrm>
        </p:spPr>
        <p:txBody>
          <a:bodyPr>
            <a:normAutofit fontScale="92500" lnSpcReduction="20000"/>
          </a:bodyPr>
          <a:lstStyle/>
          <a:p>
            <a:pPr marL="0" indent="0">
              <a:buNone/>
            </a:pPr>
            <a:r>
              <a:rPr lang="en-US" sz="1400" b="1" dirty="0">
                <a:latin typeface="Times New Roman" panose="02020603050405020304" pitchFamily="18" charset="0"/>
                <a:cs typeface="Times New Roman" panose="02020603050405020304" pitchFamily="18" charset="0"/>
              </a:rPr>
              <a:t>Species Dataset</a:t>
            </a:r>
          </a:p>
          <a:p>
            <a:pPr>
              <a:buFont typeface="Wingdings" pitchFamily="2" charset="2"/>
              <a:buChar char="§"/>
            </a:pPr>
            <a:r>
              <a:rPr lang="en-US" sz="1500" dirty="0">
                <a:latin typeface="Times New Roman" panose="02020603050405020304" pitchFamily="18" charset="0"/>
                <a:cs typeface="Times New Roman" panose="02020603050405020304" pitchFamily="18" charset="0"/>
              </a:rPr>
              <a:t>The model performed well with accuracies more than 92% on all the different imbalanced/balanced data scenarios, reaching </a:t>
            </a:r>
            <a:r>
              <a:rPr lang="en-US" sz="1500" dirty="0" err="1">
                <a:latin typeface="Times New Roman" panose="02020603050405020304" pitchFamily="18" charset="0"/>
                <a:cs typeface="Times New Roman" panose="02020603050405020304" pitchFamily="18" charset="0"/>
              </a:rPr>
              <a:t>upto</a:t>
            </a:r>
            <a:r>
              <a:rPr lang="en-US" sz="1500" dirty="0">
                <a:latin typeface="Times New Roman" panose="02020603050405020304" pitchFamily="18" charset="0"/>
                <a:cs typeface="Times New Roman" panose="02020603050405020304" pitchFamily="18" charset="0"/>
              </a:rPr>
              <a:t> 95.31% when data had less class imbalance.</a:t>
            </a:r>
          </a:p>
          <a:p>
            <a:pPr>
              <a:buFont typeface="Wingdings" pitchFamily="2" charset="2"/>
              <a:buChar char="§"/>
            </a:pPr>
            <a:r>
              <a:rPr lang="en-US" sz="1500" kern="0" dirty="0">
                <a:effectLst/>
                <a:latin typeface="Times New Roman" panose="02020603050405020304" pitchFamily="18" charset="0"/>
                <a:ea typeface="Times New Roman" panose="02020603050405020304" pitchFamily="18" charset="0"/>
                <a:cs typeface="Times New Roman" panose="02020603050405020304" pitchFamily="18" charset="0"/>
              </a:rPr>
              <a:t>In the 9 species set, the balanced dataset shows better validation accuracy (93.22%) than the imbalanced dataset (92.41%). This is likely because the 9 species dataset has a significant imbalance in samples for each class</a:t>
            </a:r>
            <a:r>
              <a:rPr lang="en-US" sz="1500" kern="0" dirty="0">
                <a:latin typeface="Times New Roman" panose="02020603050405020304" pitchFamily="18" charset="0"/>
                <a:ea typeface="Times New Roman" panose="02020603050405020304" pitchFamily="18" charset="0"/>
                <a:cs typeface="Times New Roman" panose="02020603050405020304" pitchFamily="18" charset="0"/>
              </a:rPr>
              <a:t>.</a:t>
            </a:r>
          </a:p>
          <a:p>
            <a:pPr>
              <a:buFont typeface="Wingdings" pitchFamily="2" charset="2"/>
              <a:buChar char="§"/>
            </a:pPr>
            <a:r>
              <a:rPr lang="en-US" sz="1500" kern="0" dirty="0">
                <a:latin typeface="Times New Roman" panose="02020603050405020304" pitchFamily="18" charset="0"/>
                <a:cs typeface="Times New Roman" panose="02020603050405020304" pitchFamily="18" charset="0"/>
              </a:rPr>
              <a:t>In the 5 species set, the balanced dataset has a slightly lower validation accuracy (94.35%) compared to the imbalanced dataset (94.73%). This might be due to the approach taken for balancing this dataset. </a:t>
            </a:r>
          </a:p>
          <a:p>
            <a:pPr>
              <a:buFont typeface="Wingdings" pitchFamily="2" charset="2"/>
              <a:buChar char="§"/>
            </a:pPr>
            <a:r>
              <a:rPr lang="en-US" sz="1500" kern="0" dirty="0">
                <a:latin typeface="Times New Roman" panose="02020603050405020304" pitchFamily="18" charset="0"/>
                <a:cs typeface="Times New Roman" panose="02020603050405020304" pitchFamily="18" charset="0"/>
              </a:rPr>
              <a:t>The validation accuracy in the 3 species set remains consistent at 95.31% for both imbalanced and balanced datasets. This could be attributed to the minimal difference in the number of samples. </a:t>
            </a:r>
          </a:p>
          <a:p>
            <a:pPr>
              <a:buFont typeface="Wingdings" pitchFamily="2" charset="2"/>
              <a:buChar char="§"/>
            </a:pPr>
            <a:r>
              <a:rPr lang="en-US" sz="1500" kern="0" dirty="0">
                <a:latin typeface="Times New Roman" panose="02020603050405020304" pitchFamily="18" charset="0"/>
                <a:cs typeface="Times New Roman" panose="02020603050405020304" pitchFamily="18" charset="0"/>
              </a:rPr>
              <a:t>In all three sets (9 species, 5 species, and 3 species), the validation accuracy either equals or exhibits a very minor difference in the imbalanced dataset when compared to the balanced one, suggesting that addressing dataset imbalance ( by undersampling and oversampling) did not significantly impact the model performance. </a:t>
            </a:r>
          </a:p>
          <a:p>
            <a:pPr>
              <a:buFont typeface="Wingdings" pitchFamily="2" charset="2"/>
              <a:buChar char="§"/>
            </a:pPr>
            <a:endParaRPr lang="en-US" dirty="0"/>
          </a:p>
        </p:txBody>
      </p:sp>
      <p:sp>
        <p:nvSpPr>
          <p:cNvPr id="8" name="Slide Number Placeholder 7">
            <a:extLst>
              <a:ext uri="{FF2B5EF4-FFF2-40B4-BE49-F238E27FC236}">
                <a16:creationId xmlns:a16="http://schemas.microsoft.com/office/drawing/2014/main" id="{6BF59CAE-8BC8-4CD3-DB9B-4C5D2B497526}"/>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3" name="Picture 2">
            <a:extLst>
              <a:ext uri="{FF2B5EF4-FFF2-40B4-BE49-F238E27FC236}">
                <a16:creationId xmlns:a16="http://schemas.microsoft.com/office/drawing/2014/main" id="{07237CE3-E3EB-D9DF-0D2C-996C5C7BDE3E}"/>
              </a:ext>
            </a:extLst>
          </p:cNvPr>
          <p:cNvPicPr>
            <a:picLocks noChangeAspect="1"/>
          </p:cNvPicPr>
          <p:nvPr/>
        </p:nvPicPr>
        <p:blipFill>
          <a:blip r:embed="rId2"/>
          <a:stretch>
            <a:fillRect/>
          </a:stretch>
        </p:blipFill>
        <p:spPr>
          <a:xfrm>
            <a:off x="3911600" y="4847207"/>
            <a:ext cx="3947584" cy="1765259"/>
          </a:xfrm>
          <a:prstGeom prst="rect">
            <a:avLst/>
          </a:prstGeom>
        </p:spPr>
      </p:pic>
    </p:spTree>
    <p:extLst>
      <p:ext uri="{BB962C8B-B14F-4D97-AF65-F5344CB8AC3E}">
        <p14:creationId xmlns:p14="http://schemas.microsoft.com/office/powerpoint/2010/main" val="406275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C1EC-0A28-1BA9-13A4-B4E5D4318186}"/>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Continue..</a:t>
            </a:r>
          </a:p>
        </p:txBody>
      </p:sp>
      <p:sp>
        <p:nvSpPr>
          <p:cNvPr id="4" name="Content Placeholder 4">
            <a:extLst>
              <a:ext uri="{FF2B5EF4-FFF2-40B4-BE49-F238E27FC236}">
                <a16:creationId xmlns:a16="http://schemas.microsoft.com/office/drawing/2014/main" id="{DA0ED728-E3F0-7C02-1600-FB038D0941A9}"/>
              </a:ext>
            </a:extLst>
          </p:cNvPr>
          <p:cNvSpPr>
            <a:spLocks noGrp="1"/>
          </p:cNvSpPr>
          <p:nvPr>
            <p:ph idx="1"/>
          </p:nvPr>
        </p:nvSpPr>
        <p:spPr>
          <a:xfrm>
            <a:off x="581192" y="1606228"/>
            <a:ext cx="11029615" cy="2647536"/>
          </a:xfrm>
        </p:spPr>
        <p:txBody>
          <a:bodyPr/>
          <a:lstStyle/>
          <a:p>
            <a:pPr marL="0" indent="0">
              <a:buNone/>
            </a:pPr>
            <a:r>
              <a:rPr lang="en-US" sz="1400" b="1" dirty="0">
                <a:latin typeface="Times New Roman" panose="02020603050405020304" pitchFamily="18" charset="0"/>
                <a:cs typeface="Times New Roman" panose="02020603050405020304" pitchFamily="18" charset="0"/>
              </a:rPr>
              <a:t>Genus Dataset</a:t>
            </a:r>
          </a:p>
          <a:p>
            <a:pPr>
              <a:buFont typeface="Wingdings" pitchFamily="2" charset="2"/>
              <a:buChar char="§"/>
            </a:pPr>
            <a:r>
              <a:rPr lang="en-US" sz="1400" kern="0" dirty="0">
                <a:effectLst/>
                <a:latin typeface="Times New Roman" panose="02020603050405020304" pitchFamily="18" charset="0"/>
                <a:ea typeface="Times New Roman" panose="02020603050405020304" pitchFamily="18" charset="0"/>
              </a:rPr>
              <a:t>In the 11 genus and 8 genus datasets, the validation accuracy is around 87%, which is lower compared to the more balanced 5 genus and 3 genus datasets where </a:t>
            </a:r>
            <a:r>
              <a:rPr lang="en-US" sz="1400" kern="0" dirty="0">
                <a:latin typeface="Times New Roman" panose="02020603050405020304" pitchFamily="18" charset="0"/>
                <a:cs typeface="Times New Roman" panose="02020603050405020304" pitchFamily="18" charset="0"/>
              </a:rPr>
              <a:t>accuracy</a:t>
            </a:r>
            <a:r>
              <a:rPr lang="en-US" sz="1400" kern="0" dirty="0">
                <a:effectLst/>
                <a:latin typeface="Times New Roman" panose="02020603050405020304" pitchFamily="18" charset="0"/>
                <a:ea typeface="Times New Roman" panose="02020603050405020304" pitchFamily="18" charset="0"/>
              </a:rPr>
              <a:t> exceeded 92%, reaching a high of 94.27%. </a:t>
            </a:r>
          </a:p>
          <a:p>
            <a:pPr>
              <a:buFont typeface="Wingdings" pitchFamily="2" charset="2"/>
              <a:buChar char="§"/>
            </a:pPr>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L</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ower accuracy in the former sets may be attributed to the significant imbalance in the number of samples, making it challenging for the model to learn and distinguish patterns from the audio samples</a:t>
            </a:r>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a:t>
            </a:r>
          </a:p>
          <a:p>
            <a:pPr>
              <a:buFont typeface="Wingdings" pitchFamily="2" charset="2"/>
              <a:buChar char="§"/>
            </a:pPr>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I</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n the more evenly distributed datasets, the model showed stable performance, with accuracy remaining consistent across different batch sizes and learning rates.</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87D33522-0F73-FEA6-6E56-99B08C706AA6}"/>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3" name="Picture 2">
            <a:extLst>
              <a:ext uri="{FF2B5EF4-FFF2-40B4-BE49-F238E27FC236}">
                <a16:creationId xmlns:a16="http://schemas.microsoft.com/office/drawing/2014/main" id="{20C8317E-E5F9-B575-13AE-8E68B6F839D9}"/>
              </a:ext>
            </a:extLst>
          </p:cNvPr>
          <p:cNvPicPr>
            <a:picLocks noChangeAspect="1"/>
          </p:cNvPicPr>
          <p:nvPr/>
        </p:nvPicPr>
        <p:blipFill>
          <a:blip r:embed="rId2"/>
          <a:stretch>
            <a:fillRect/>
          </a:stretch>
        </p:blipFill>
        <p:spPr>
          <a:xfrm>
            <a:off x="3979334" y="4416223"/>
            <a:ext cx="3564466" cy="2002509"/>
          </a:xfrm>
          <a:prstGeom prst="rect">
            <a:avLst/>
          </a:prstGeom>
        </p:spPr>
      </p:pic>
    </p:spTree>
    <p:extLst>
      <p:ext uri="{BB962C8B-B14F-4D97-AF65-F5344CB8AC3E}">
        <p14:creationId xmlns:p14="http://schemas.microsoft.com/office/powerpoint/2010/main" val="22352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170" y="904544"/>
            <a:ext cx="11029616" cy="882474"/>
          </a:xfrm>
        </p:spPr>
        <p:txBody>
          <a:bodyPr>
            <a:normAutofit/>
          </a:bodyPr>
          <a:lstStyle/>
          <a:p>
            <a:r>
              <a:rPr lang="en-US" sz="2400" dirty="0">
                <a:latin typeface="Times New Roman" panose="02020603050405020304" pitchFamily="18" charset="0"/>
                <a:cs typeface="Times New Roman" panose="02020603050405020304" pitchFamily="18" charset="0"/>
              </a:rPr>
              <a:t>Motivation </a:t>
            </a:r>
          </a:p>
        </p:txBody>
      </p:sp>
      <p:sp>
        <p:nvSpPr>
          <p:cNvPr id="3" name="Content Placeholder 2"/>
          <p:cNvSpPr>
            <a:spLocks noGrp="1"/>
          </p:cNvSpPr>
          <p:nvPr>
            <p:ph idx="1"/>
          </p:nvPr>
        </p:nvSpPr>
        <p:spPr>
          <a:xfrm>
            <a:off x="337507" y="1870872"/>
            <a:ext cx="11029615" cy="1629246"/>
          </a:xfrm>
        </p:spPr>
        <p:txBody>
          <a:bodyPr>
            <a:normAutofit/>
          </a:bodyPr>
          <a:lstStyle/>
          <a:p>
            <a:r>
              <a:rPr lang="en-US" sz="1400" dirty="0">
                <a:latin typeface="Times New Roman" panose="02020603050405020304" pitchFamily="18" charset="0"/>
                <a:cs typeface="Times New Roman" panose="02020603050405020304" pitchFamily="18" charset="0"/>
              </a:rPr>
              <a:t>Male crickets sing mainly to attract a female. They also make aggressive sound when another male cricket invade their territory.</a:t>
            </a:r>
          </a:p>
          <a:p>
            <a:r>
              <a:rPr lang="en-US" sz="1400" dirty="0">
                <a:latin typeface="Times New Roman" panose="02020603050405020304" pitchFamily="18" charset="0"/>
                <a:cs typeface="Times New Roman" panose="02020603050405020304" pitchFamily="18" charset="0"/>
              </a:rPr>
              <a:t>To sing, male crickets rub their forewings together(process is called Stridulation ). One wing with scraper is rubbed against the file in another wing.</a:t>
            </a:r>
          </a:p>
          <a:p>
            <a:r>
              <a:rPr lang="en-US" sz="1400" dirty="0">
                <a:latin typeface="Times New Roman" panose="02020603050405020304" pitchFamily="18" charset="0"/>
                <a:cs typeface="Times New Roman" panose="02020603050405020304" pitchFamily="18" charset="0"/>
              </a:rPr>
              <a:t>Each species has a unique sound. Songs from the same species can also differ based on location, temperature and intension[1][2].</a:t>
            </a:r>
          </a:p>
        </p:txBody>
      </p:sp>
      <p:sp>
        <p:nvSpPr>
          <p:cNvPr id="9" name="TextBox 8">
            <a:extLst>
              <a:ext uri="{FF2B5EF4-FFF2-40B4-BE49-F238E27FC236}">
                <a16:creationId xmlns:a16="http://schemas.microsoft.com/office/drawing/2014/main" id="{083D814C-2BA5-1629-8F5F-7C5D28A54631}"/>
              </a:ext>
            </a:extLst>
          </p:cNvPr>
          <p:cNvSpPr txBox="1"/>
          <p:nvPr/>
        </p:nvSpPr>
        <p:spPr>
          <a:xfrm>
            <a:off x="337509" y="1862755"/>
            <a:ext cx="5020822" cy="584775"/>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Why and how do Crickets sing?</a:t>
            </a:r>
          </a:p>
          <a:p>
            <a:endParaRPr lang="en-US" dirty="0"/>
          </a:p>
        </p:txBody>
      </p:sp>
      <p:sp>
        <p:nvSpPr>
          <p:cNvPr id="7" name="TextBox 6">
            <a:extLst>
              <a:ext uri="{FF2B5EF4-FFF2-40B4-BE49-F238E27FC236}">
                <a16:creationId xmlns:a16="http://schemas.microsoft.com/office/drawing/2014/main" id="{C81CF638-630E-1183-F4BB-B5397F71700A}"/>
              </a:ext>
            </a:extLst>
          </p:cNvPr>
          <p:cNvSpPr txBox="1"/>
          <p:nvPr/>
        </p:nvSpPr>
        <p:spPr>
          <a:xfrm>
            <a:off x="337507" y="4997734"/>
            <a:ext cx="439165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Applications of studying cricket songs:</a:t>
            </a:r>
          </a:p>
        </p:txBody>
      </p:sp>
      <p:sp>
        <p:nvSpPr>
          <p:cNvPr id="8" name="TextBox 7">
            <a:extLst>
              <a:ext uri="{FF2B5EF4-FFF2-40B4-BE49-F238E27FC236}">
                <a16:creationId xmlns:a16="http://schemas.microsoft.com/office/drawing/2014/main" id="{19B03F4D-E907-3DA6-D795-14A504CE841C}"/>
              </a:ext>
            </a:extLst>
          </p:cNvPr>
          <p:cNvSpPr txBox="1"/>
          <p:nvPr/>
        </p:nvSpPr>
        <p:spPr>
          <a:xfrm>
            <a:off x="271005" y="5405111"/>
            <a:ext cx="11029615" cy="849463"/>
          </a:xfrm>
          <a:prstGeom prst="rect">
            <a:avLst/>
          </a:prstGeom>
          <a:noFill/>
        </p:spPr>
        <p:txBody>
          <a:bodyPr wrap="square" rtlCol="0">
            <a:spAutoFit/>
          </a:bodyPr>
          <a:lstStyle/>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400" dirty="0">
                <a:solidFill>
                  <a:schemeClr val="tx2"/>
                </a:solidFill>
                <a:latin typeface="Times New Roman" panose="02020603050405020304" pitchFamily="18" charset="0"/>
                <a:cs typeface="Times New Roman" panose="02020603050405020304" pitchFamily="18" charset="0"/>
              </a:rPr>
              <a:t>Studying cricket songs contribute to understanding the evolution in acoustic communication of crickets.</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400" dirty="0">
                <a:solidFill>
                  <a:schemeClr val="tx2"/>
                </a:solidFill>
                <a:latin typeface="Times New Roman" panose="02020603050405020304" pitchFamily="18" charset="0"/>
                <a:cs typeface="Times New Roman" panose="02020603050405020304" pitchFamily="18" charset="0"/>
              </a:rPr>
              <a:t>The study can be used in agriculture (pest management) and preserving the natural biodiversity (conservational education</a:t>
            </a:r>
            <a:r>
              <a:rPr lang="en-US" sz="1400" kern="0" dirty="0">
                <a:latin typeface="Times New Roman" panose="02020603050405020304" pitchFamily="18" charset="0"/>
                <a:cs typeface="Times New Roman" panose="02020603050405020304" pitchFamily="18" charset="0"/>
              </a:rPr>
              <a:t>).</a:t>
            </a:r>
          </a:p>
          <a:p>
            <a:pPr marL="306000" indent="-306000">
              <a:lnSpc>
                <a:spcPct val="80000"/>
              </a:lnSpc>
              <a:spcBef>
                <a:spcPct val="20000"/>
              </a:spcBef>
              <a:spcAft>
                <a:spcPts val="600"/>
              </a:spcAft>
              <a:buClr>
                <a:schemeClr val="accent2"/>
              </a:buClr>
              <a:buSzPct val="92000"/>
              <a:buFont typeface="Wingdings 2" panose="05020102010507070707" pitchFamily="18" charset="2"/>
              <a:buChar char=""/>
            </a:pPr>
            <a:r>
              <a:rPr lang="en-US" sz="1400" dirty="0">
                <a:solidFill>
                  <a:schemeClr val="tx2"/>
                </a:solidFill>
                <a:latin typeface="Times New Roman" panose="02020603050405020304" pitchFamily="18" charset="0"/>
                <a:cs typeface="Times New Roman" panose="02020603050405020304" pitchFamily="18" charset="0"/>
              </a:rPr>
              <a:t>AI based application can be used to identify these insects and contribute to ecological studies</a:t>
            </a:r>
            <a:r>
              <a:rPr lang="en-US" sz="1400" kern="0" dirty="0">
                <a:solidFill>
                  <a:schemeClr val="tx2"/>
                </a:solidFill>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C34232D3-44A0-8821-89DF-1D26795A0294}"/>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3" name="Picture 12" descr="Close-up of a bug&#10;&#10;Description automatically generated">
            <a:extLst>
              <a:ext uri="{FF2B5EF4-FFF2-40B4-BE49-F238E27FC236}">
                <a16:creationId xmlns:a16="http://schemas.microsoft.com/office/drawing/2014/main" id="{4B7EE525-67EF-88F7-9869-23A2E14AEFD5}"/>
              </a:ext>
            </a:extLst>
          </p:cNvPr>
          <p:cNvPicPr>
            <a:picLocks noChangeAspect="1"/>
          </p:cNvPicPr>
          <p:nvPr/>
        </p:nvPicPr>
        <p:blipFill>
          <a:blip r:embed="rId2"/>
          <a:stretch>
            <a:fillRect/>
          </a:stretch>
        </p:blipFill>
        <p:spPr>
          <a:xfrm>
            <a:off x="3814760" y="3304997"/>
            <a:ext cx="1828802" cy="1652853"/>
          </a:xfrm>
          <a:prstGeom prst="rect">
            <a:avLst/>
          </a:prstGeom>
        </p:spPr>
      </p:pic>
      <p:pic>
        <p:nvPicPr>
          <p:cNvPr id="14" name="Picture 13">
            <a:extLst>
              <a:ext uri="{FF2B5EF4-FFF2-40B4-BE49-F238E27FC236}">
                <a16:creationId xmlns:a16="http://schemas.microsoft.com/office/drawing/2014/main" id="{4C0D15F4-C530-B2EA-C89E-ADFAF0515114}"/>
              </a:ext>
            </a:extLst>
          </p:cNvPr>
          <p:cNvPicPr>
            <a:picLocks noChangeAspect="1"/>
          </p:cNvPicPr>
          <p:nvPr/>
        </p:nvPicPr>
        <p:blipFill>
          <a:blip r:embed="rId3"/>
          <a:stretch>
            <a:fillRect/>
          </a:stretch>
        </p:blipFill>
        <p:spPr>
          <a:xfrm>
            <a:off x="6612588" y="3304997"/>
            <a:ext cx="2130552" cy="1629246"/>
          </a:xfrm>
          <a:prstGeom prst="rect">
            <a:avLst/>
          </a:prstGeom>
        </p:spPr>
      </p:pic>
    </p:spTree>
    <p:extLst>
      <p:ext uri="{BB962C8B-B14F-4D97-AF65-F5344CB8AC3E}">
        <p14:creationId xmlns:p14="http://schemas.microsoft.com/office/powerpoint/2010/main" val="157123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940647D-52ED-39F3-7C0A-8D467C5571B6}"/>
              </a:ext>
            </a:extLst>
          </p:cNvPr>
          <p:cNvSpPr txBox="1">
            <a:spLocks/>
          </p:cNvSpPr>
          <p:nvPr/>
        </p:nvSpPr>
        <p:spPr>
          <a:xfrm>
            <a:off x="462320" y="984436"/>
            <a:ext cx="11029615" cy="4666556"/>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1400" b="1" dirty="0">
                <a:latin typeface="Times New Roman" panose="02020603050405020304" pitchFamily="18" charset="0"/>
                <a:cs typeface="Times New Roman" panose="02020603050405020304" pitchFamily="18" charset="0"/>
              </a:rPr>
              <a:t>Robustness of model:</a:t>
            </a:r>
          </a:p>
          <a:p>
            <a:pPr>
              <a:buFont typeface="Wingdings" pitchFamily="2" charset="2"/>
              <a:buChar char="§"/>
            </a:pPr>
            <a:r>
              <a:rPr lang="en-US" sz="1400" kern="0" dirty="0">
                <a:latin typeface="Times New Roman" panose="02020603050405020304" pitchFamily="18" charset="0"/>
                <a:ea typeface="Times New Roman" panose="02020603050405020304" pitchFamily="18" charset="0"/>
              </a:rPr>
              <a:t>The small change in validation accuracy between imbalanced and balanced datasets indicates that the model is quite steady and works consistently across imbalanced and balanced data. </a:t>
            </a:r>
          </a:p>
          <a:p>
            <a:pPr>
              <a:buFont typeface="Wingdings" pitchFamily="2" charset="2"/>
              <a:buChar char="§"/>
            </a:pPr>
            <a:r>
              <a:rPr lang="en-US" sz="1400" kern="0" dirty="0">
                <a:latin typeface="Times New Roman" panose="02020603050405020304" pitchFamily="18" charset="0"/>
                <a:ea typeface="Times New Roman" panose="02020603050405020304" pitchFamily="18" charset="0"/>
              </a:rPr>
              <a:t>Also, tweaking the hyperparameters doesn't seem to affect the model's performance much, implying that it remains stable regardless of these adjustments. </a:t>
            </a:r>
          </a:p>
          <a:p>
            <a:pPr>
              <a:buFont typeface="Wingdings" pitchFamily="2" charset="2"/>
              <a:buChar char="§"/>
            </a:pPr>
            <a:r>
              <a:rPr lang="en-US" sz="1400" dirty="0">
                <a:latin typeface="Times New Roman" panose="02020603050405020304" pitchFamily="18" charset="0"/>
                <a:ea typeface="Times New Roman" panose="02020603050405020304" pitchFamily="18" charset="0"/>
              </a:rPr>
              <a:t>The only noticeable change comes from the quality of the data, which the model is sensitive to.</a:t>
            </a:r>
          </a:p>
          <a:p>
            <a:pPr marL="0" indent="0">
              <a:buFont typeface="Wingdings 2" panose="05020102010507070707" pitchFamily="18" charset="2"/>
              <a:buNone/>
            </a:pPr>
            <a:endParaRPr lang="en-US" sz="1400" b="1"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endParaRPr lang="en-US" sz="1200" dirty="0">
              <a:latin typeface="Times New Roman" panose="02020603050405020304" pitchFamily="18" charset="0"/>
              <a:ea typeface="Times New Roman" panose="02020603050405020304" pitchFamily="18" charset="0"/>
            </a:endParaRPr>
          </a:p>
          <a:p>
            <a:pPr marL="0" indent="0">
              <a:buFont typeface="Wingdings 2" panose="05020102010507070707" pitchFamily="18" charset="2"/>
              <a:buNone/>
            </a:pPr>
            <a:r>
              <a:rPr lang="en-US" sz="1400" b="1" kern="0" dirty="0">
                <a:latin typeface="Times New Roman" panose="02020603050405020304" pitchFamily="18" charset="0"/>
                <a:ea typeface="Times New Roman" panose="02020603050405020304" pitchFamily="18" charset="0"/>
                <a:cs typeface="Times New Roman" panose="02020603050405020304" pitchFamily="18" charset="0"/>
              </a:rPr>
              <a:t>Limitations and future work:</a:t>
            </a:r>
            <a:r>
              <a:rPr lang="en-US" sz="1400" dirty="0">
                <a:latin typeface="Times New Roman" panose="02020603050405020304" pitchFamily="18" charset="0"/>
                <a:cs typeface="Times New Roman" panose="02020603050405020304" pitchFamily="18" charset="0"/>
              </a:rPr>
              <a:t> </a:t>
            </a:r>
          </a:p>
          <a:p>
            <a:pPr>
              <a:buFont typeface="Wingdings" pitchFamily="2" charset="2"/>
              <a:buChar char="§"/>
            </a:pPr>
            <a:r>
              <a:rPr lang="en-US" sz="1400" kern="0" dirty="0">
                <a:latin typeface="Times New Roman" panose="02020603050405020304" pitchFamily="18" charset="0"/>
                <a:ea typeface="Times New Roman" panose="02020603050405020304" pitchFamily="18" charset="0"/>
              </a:rPr>
              <a:t>We employed the VAD technique to detect and remove human voiceover, but this approach has its limitations. </a:t>
            </a:r>
            <a:r>
              <a:rPr lang="en-US" sz="1400" dirty="0">
                <a:latin typeface="Times New Roman" panose="02020603050405020304" pitchFamily="18" charset="0"/>
                <a:ea typeface="Times New Roman" panose="02020603050405020304" pitchFamily="18" charset="0"/>
              </a:rPr>
              <a:t>Exploring alternative techniques for human voice removal could address the issue of human voice not getting completely removed for some audio files.</a:t>
            </a:r>
          </a:p>
          <a:p>
            <a:pPr>
              <a:buFont typeface="Wingdings" pitchFamily="2" charset="2"/>
              <a:buChar char="§"/>
            </a:pPr>
            <a:r>
              <a:rPr lang="en-US" sz="1400" kern="0" dirty="0">
                <a:latin typeface="Times New Roman" panose="02020603050405020304" pitchFamily="18" charset="0"/>
                <a:ea typeface="Times New Roman" panose="02020603050405020304" pitchFamily="18" charset="0"/>
                <a:cs typeface="Times New Roman" panose="02020603050405020304" pitchFamily="18" charset="0"/>
              </a:rPr>
              <a:t>Mel Spectrograms have a limitation – they might miss some fine-scale details. An alternative approach could be multi-resolution analysis, which captures details at various scales, including both low-level and high-level frequencies.</a:t>
            </a:r>
          </a:p>
          <a:p>
            <a:pPr>
              <a:buFont typeface="Wingdings" pitchFamily="2" charset="2"/>
              <a:buChar char="§"/>
            </a:pPr>
            <a:r>
              <a:rPr lang="en-US" sz="1400" dirty="0">
                <a:latin typeface="Times New Roman" panose="02020603050405020304" pitchFamily="18" charset="0"/>
                <a:ea typeface="Times New Roman" panose="02020603050405020304" pitchFamily="18" charset="0"/>
              </a:rPr>
              <a:t>Despite the model performing well and demonstrating robustness, some misclassifications occurred. Identifying the specific features responsible for these misclassifications should be addressed in future research.</a:t>
            </a: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itchFamily="2" charset="2"/>
              <a:buChar char="§"/>
            </a:pPr>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endParaRPr lang="en-US" dirty="0"/>
          </a:p>
        </p:txBody>
      </p:sp>
      <p:sp>
        <p:nvSpPr>
          <p:cNvPr id="4" name="Slide Number Placeholder 3">
            <a:extLst>
              <a:ext uri="{FF2B5EF4-FFF2-40B4-BE49-F238E27FC236}">
                <a16:creationId xmlns:a16="http://schemas.microsoft.com/office/drawing/2014/main" id="{39D36AFB-5FDF-0E88-0025-CB9CFC7AFC0F}"/>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156745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37C1B-58DE-6791-918C-5AB1E6BE29B6}"/>
              </a:ext>
            </a:extLst>
          </p:cNvPr>
          <p:cNvSpPr txBox="1"/>
          <p:nvPr/>
        </p:nvSpPr>
        <p:spPr>
          <a:xfrm>
            <a:off x="384048" y="740664"/>
            <a:ext cx="4334256" cy="584775"/>
          </a:xfrm>
          <a:prstGeom prst="rect">
            <a:avLst/>
          </a:prstGeom>
          <a:noFill/>
        </p:spPr>
        <p:txBody>
          <a:bodyPr wrap="square" rtlCol="0">
            <a:spAutoFit/>
          </a:bodyPr>
          <a:lstStyle/>
          <a:p>
            <a:r>
              <a:rPr lang="en-US" sz="1400" b="1" dirty="0">
                <a:solidFill>
                  <a:schemeClr val="tx2"/>
                </a:solidFill>
                <a:latin typeface="Times New Roman" panose="02020603050405020304" pitchFamily="18" charset="0"/>
                <a:cs typeface="Times New Roman" panose="02020603050405020304" pitchFamily="18" charset="0"/>
              </a:rPr>
              <a:t>Comparison with previous work:</a:t>
            </a:r>
          </a:p>
          <a:p>
            <a:endParaRPr lang="en-US" dirty="0"/>
          </a:p>
        </p:txBody>
      </p:sp>
      <p:pic>
        <p:nvPicPr>
          <p:cNvPr id="5" name="Picture 4">
            <a:extLst>
              <a:ext uri="{FF2B5EF4-FFF2-40B4-BE49-F238E27FC236}">
                <a16:creationId xmlns:a16="http://schemas.microsoft.com/office/drawing/2014/main" id="{A6CA6644-074D-7181-5E8E-980A1B7480E4}"/>
              </a:ext>
            </a:extLst>
          </p:cNvPr>
          <p:cNvPicPr>
            <a:picLocks noChangeAspect="1"/>
          </p:cNvPicPr>
          <p:nvPr/>
        </p:nvPicPr>
        <p:blipFill>
          <a:blip r:embed="rId2"/>
          <a:stretch>
            <a:fillRect/>
          </a:stretch>
        </p:blipFill>
        <p:spPr>
          <a:xfrm>
            <a:off x="549655" y="1553717"/>
            <a:ext cx="3573001" cy="1193707"/>
          </a:xfrm>
          <a:prstGeom prst="rect">
            <a:avLst/>
          </a:prstGeom>
        </p:spPr>
      </p:pic>
      <p:pic>
        <p:nvPicPr>
          <p:cNvPr id="6" name="Picture 5">
            <a:extLst>
              <a:ext uri="{FF2B5EF4-FFF2-40B4-BE49-F238E27FC236}">
                <a16:creationId xmlns:a16="http://schemas.microsoft.com/office/drawing/2014/main" id="{FD63D49D-273A-6D55-3796-C139A772B12E}"/>
              </a:ext>
            </a:extLst>
          </p:cNvPr>
          <p:cNvPicPr>
            <a:picLocks noChangeAspect="1"/>
          </p:cNvPicPr>
          <p:nvPr/>
        </p:nvPicPr>
        <p:blipFill>
          <a:blip r:embed="rId3"/>
          <a:stretch>
            <a:fillRect/>
          </a:stretch>
        </p:blipFill>
        <p:spPr>
          <a:xfrm>
            <a:off x="6494562" y="1520823"/>
            <a:ext cx="3368766" cy="1259493"/>
          </a:xfrm>
          <a:prstGeom prst="rect">
            <a:avLst/>
          </a:prstGeom>
        </p:spPr>
      </p:pic>
      <p:sp>
        <p:nvSpPr>
          <p:cNvPr id="7" name="TextBox 6">
            <a:extLst>
              <a:ext uri="{FF2B5EF4-FFF2-40B4-BE49-F238E27FC236}">
                <a16:creationId xmlns:a16="http://schemas.microsoft.com/office/drawing/2014/main" id="{C6625976-33B8-D709-0B80-B65C26B910FD}"/>
              </a:ext>
            </a:extLst>
          </p:cNvPr>
          <p:cNvSpPr txBox="1"/>
          <p:nvPr/>
        </p:nvSpPr>
        <p:spPr>
          <a:xfrm>
            <a:off x="384048" y="5896682"/>
            <a:ext cx="4389120" cy="215444"/>
          </a:xfrm>
          <a:prstGeom prst="rect">
            <a:avLst/>
          </a:prstGeom>
          <a:noFill/>
        </p:spPr>
        <p:txBody>
          <a:bodyPr wrap="square" rtlCol="0">
            <a:spAutoFit/>
          </a:bodyPr>
          <a:lstStyle/>
          <a:p>
            <a:r>
              <a:rPr lang="en-US" sz="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Comparing the Validation Accuracy for species dataset with previous work (LeNet-5 and SCNNB)</a:t>
            </a:r>
            <a:r>
              <a:rPr lang="en-US" sz="800" i="1" dirty="0">
                <a:effectLst/>
                <a:latin typeface="Times New Roman" panose="02020603050405020304" pitchFamily="18" charset="0"/>
                <a:cs typeface="Times New Roman" panose="02020603050405020304" pitchFamily="18" charset="0"/>
              </a:rPr>
              <a:t> </a:t>
            </a:r>
            <a:endParaRPr lang="en-US" sz="800" i="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E48CD23-C9B6-1C76-9075-6F7777476476}"/>
              </a:ext>
            </a:extLst>
          </p:cNvPr>
          <p:cNvSpPr txBox="1"/>
          <p:nvPr/>
        </p:nvSpPr>
        <p:spPr>
          <a:xfrm>
            <a:off x="6096000" y="5896682"/>
            <a:ext cx="4315968" cy="215444"/>
          </a:xfrm>
          <a:prstGeom prst="rect">
            <a:avLst/>
          </a:prstGeom>
          <a:noFill/>
        </p:spPr>
        <p:txBody>
          <a:bodyPr wrap="square" rtlCol="0">
            <a:spAutoFit/>
          </a:bodyPr>
          <a:lstStyle/>
          <a:p>
            <a:r>
              <a:rPr lang="en-US" sz="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Comparing the Validation Accuracy for genus dataset with previous work (LeNet-5 and SCNNB)</a:t>
            </a:r>
            <a:r>
              <a:rPr lang="en-US" sz="800" i="1" dirty="0">
                <a:effectLst/>
                <a:latin typeface="Times New Roman" panose="02020603050405020304" pitchFamily="18" charset="0"/>
                <a:cs typeface="Times New Roman" panose="02020603050405020304" pitchFamily="18" charset="0"/>
              </a:rPr>
              <a:t> </a:t>
            </a:r>
            <a:endParaRPr lang="en-US" sz="800" i="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87B3149-6C0D-785A-E67C-57A4E8728545}"/>
              </a:ext>
            </a:extLst>
          </p:cNvPr>
          <p:cNvPicPr>
            <a:picLocks noChangeAspect="1"/>
          </p:cNvPicPr>
          <p:nvPr/>
        </p:nvPicPr>
        <p:blipFill>
          <a:blip r:embed="rId4"/>
          <a:stretch>
            <a:fillRect/>
          </a:stretch>
        </p:blipFill>
        <p:spPr>
          <a:xfrm>
            <a:off x="6235844" y="3197735"/>
            <a:ext cx="3886201" cy="2389250"/>
          </a:xfrm>
          <a:prstGeom prst="rect">
            <a:avLst/>
          </a:prstGeom>
        </p:spPr>
      </p:pic>
      <p:pic>
        <p:nvPicPr>
          <p:cNvPr id="10" name="Picture 9">
            <a:extLst>
              <a:ext uri="{FF2B5EF4-FFF2-40B4-BE49-F238E27FC236}">
                <a16:creationId xmlns:a16="http://schemas.microsoft.com/office/drawing/2014/main" id="{8CB6AC81-5A76-2D26-92CE-5B6306A0C736}"/>
              </a:ext>
            </a:extLst>
          </p:cNvPr>
          <p:cNvPicPr>
            <a:picLocks noChangeAspect="1"/>
          </p:cNvPicPr>
          <p:nvPr/>
        </p:nvPicPr>
        <p:blipFill>
          <a:blip r:embed="rId5"/>
          <a:stretch>
            <a:fillRect/>
          </a:stretch>
        </p:blipFill>
        <p:spPr>
          <a:xfrm>
            <a:off x="384048" y="3197735"/>
            <a:ext cx="3977640" cy="2408746"/>
          </a:xfrm>
          <a:prstGeom prst="rect">
            <a:avLst/>
          </a:prstGeom>
        </p:spPr>
      </p:pic>
      <p:sp>
        <p:nvSpPr>
          <p:cNvPr id="12" name="Slide Number Placeholder 11">
            <a:extLst>
              <a:ext uri="{FF2B5EF4-FFF2-40B4-BE49-F238E27FC236}">
                <a16:creationId xmlns:a16="http://schemas.microsoft.com/office/drawing/2014/main" id="{597CB847-FEF2-5254-38E8-F5902993F8A7}"/>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
        <p:nvSpPr>
          <p:cNvPr id="2" name="TextBox 1">
            <a:extLst>
              <a:ext uri="{FF2B5EF4-FFF2-40B4-BE49-F238E27FC236}">
                <a16:creationId xmlns:a16="http://schemas.microsoft.com/office/drawing/2014/main" id="{F3726D86-006F-6F66-C0A7-D2E8F99EE0BB}"/>
              </a:ext>
            </a:extLst>
          </p:cNvPr>
          <p:cNvSpPr txBox="1"/>
          <p:nvPr/>
        </p:nvSpPr>
        <p:spPr>
          <a:xfrm>
            <a:off x="482600" y="1202267"/>
            <a:ext cx="117686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Species dataset</a:t>
            </a:r>
          </a:p>
        </p:txBody>
      </p:sp>
      <p:sp>
        <p:nvSpPr>
          <p:cNvPr id="11" name="TextBox 10">
            <a:extLst>
              <a:ext uri="{FF2B5EF4-FFF2-40B4-BE49-F238E27FC236}">
                <a16:creationId xmlns:a16="http://schemas.microsoft.com/office/drawing/2014/main" id="{8673B543-352E-430C-9E4F-E933AED026FB}"/>
              </a:ext>
            </a:extLst>
          </p:cNvPr>
          <p:cNvSpPr txBox="1"/>
          <p:nvPr/>
        </p:nvSpPr>
        <p:spPr>
          <a:xfrm>
            <a:off x="6595533" y="1243824"/>
            <a:ext cx="117686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Genus dataset</a:t>
            </a:r>
          </a:p>
        </p:txBody>
      </p:sp>
    </p:spTree>
    <p:extLst>
      <p:ext uri="{BB962C8B-B14F-4D97-AF65-F5344CB8AC3E}">
        <p14:creationId xmlns:p14="http://schemas.microsoft.com/office/powerpoint/2010/main" val="189840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A6B3-8AB9-F515-8E9B-C0C1E100652B}"/>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9166DB96-923F-9889-F1DA-5B7C2CA0FC60}"/>
              </a:ext>
            </a:extLst>
          </p:cNvPr>
          <p:cNvSpPr>
            <a:spLocks noGrp="1"/>
          </p:cNvSpPr>
          <p:nvPr>
            <p:ph idx="1"/>
          </p:nvPr>
        </p:nvSpPr>
        <p:spPr>
          <a:xfrm>
            <a:off x="517184" y="1589848"/>
            <a:ext cx="11029615" cy="3678303"/>
          </a:xfrm>
        </p:spPr>
        <p:txBody>
          <a:bodyPr>
            <a:normAutofit/>
          </a:bodyPr>
          <a:lstStyle/>
          <a:p>
            <a:pPr algn="l"/>
            <a:r>
              <a:rPr lang="en-US" sz="1400" kern="0" dirty="0">
                <a:latin typeface="Times New Roman" panose="02020603050405020304" pitchFamily="18" charset="0"/>
              </a:rPr>
              <a:t>Transformer model’s performance is stable regardless of the balanced and imbalanced dataset, and different hyperparameters. Only the baseline is changing and is sensitive to the data quality. </a:t>
            </a:r>
          </a:p>
          <a:p>
            <a:r>
              <a:rPr lang="en-US" sz="1400" kern="0" dirty="0">
                <a:latin typeface="Times New Roman" panose="02020603050405020304" pitchFamily="18" charset="0"/>
              </a:rPr>
              <a:t>The model achieved an impressive validation accuracy of 95.31% when trained on the top 3-species dataset. It demonstrated strong performance particularly when the dataset was plentiful and evenly distributed. Even with smaller and imbalanced datasets, like in genus dataset, its accuracy remained respectable, reaching 87%. </a:t>
            </a:r>
          </a:p>
          <a:p>
            <a:r>
              <a:rPr lang="en-US" sz="1400" kern="0" dirty="0">
                <a:latin typeface="Times New Roman" panose="02020603050405020304" pitchFamily="18" charset="0"/>
              </a:rPr>
              <a:t>Comparing this with the previous work on SCNNB (top 9-species set), our transformer model outperformed with an accuracy of 93.22%. Yet, in the case of the genus dataset, the model achieved its highest accuracy of 94.27% when trained on the 3-genus dataset, closely approaching the performance of the SCNNB model. </a:t>
            </a:r>
          </a:p>
          <a:p>
            <a:r>
              <a:rPr lang="en-US" sz="1400" kern="0" dirty="0">
                <a:latin typeface="Times New Roman" panose="02020603050405020304" pitchFamily="18" charset="0"/>
              </a:rPr>
              <a:t>The potential impact of using transformers for cricket classification extends to biodiversity studies, conservation efforts, ecological research, and technological advancements for a better understanding and preservation of the natural world. </a:t>
            </a:r>
            <a:br>
              <a:rPr lang="en-US" sz="1400" kern="0" dirty="0">
                <a:latin typeface="Times New Roman" panose="02020603050405020304" pitchFamily="18" charset="0"/>
              </a:rPr>
            </a:br>
            <a:endParaRPr lang="en-US" sz="1400" kern="0" dirty="0">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BE06C6A7-0FCF-A90F-E6C8-3F4C832FEA22}"/>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375130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D0E5-418C-77AD-EC46-BBBF175A4C87}"/>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Acknowledgements</a:t>
            </a:r>
          </a:p>
        </p:txBody>
      </p:sp>
      <p:sp>
        <p:nvSpPr>
          <p:cNvPr id="3" name="Content Placeholder 2">
            <a:extLst>
              <a:ext uri="{FF2B5EF4-FFF2-40B4-BE49-F238E27FC236}">
                <a16:creationId xmlns:a16="http://schemas.microsoft.com/office/drawing/2014/main" id="{34C1EF58-0429-93C5-12EB-BB45E37E047E}"/>
              </a:ext>
            </a:extLst>
          </p:cNvPr>
          <p:cNvSpPr>
            <a:spLocks noGrp="1"/>
          </p:cNvSpPr>
          <p:nvPr>
            <p:ph idx="1"/>
          </p:nvPr>
        </p:nvSpPr>
        <p:spPr/>
        <p:txBody>
          <a:bodyPr>
            <a:normAutofit/>
          </a:bodyPr>
          <a:lstStyle/>
          <a:p>
            <a:r>
              <a:rPr lang="en-US" sz="1400" dirty="0">
                <a:latin typeface="Times New Roman" panose="02020603050405020304" pitchFamily="18" charset="0"/>
                <a:cs typeface="Times New Roman" panose="02020603050405020304" pitchFamily="18" charset="0"/>
              </a:rPr>
              <a:t>Dr. </a:t>
            </a:r>
            <a:r>
              <a:rPr lang="en-US" sz="1400" dirty="0" err="1">
                <a:latin typeface="Times New Roman" panose="02020603050405020304" pitchFamily="18" charset="0"/>
                <a:cs typeface="Times New Roman" panose="02020603050405020304" pitchFamily="18" charset="0"/>
              </a:rPr>
              <a:t>Yoonsuck</a:t>
            </a:r>
            <a:r>
              <a:rPr lang="en-US" sz="1400" dirty="0">
                <a:latin typeface="Times New Roman" panose="02020603050405020304" pitchFamily="18" charset="0"/>
                <a:cs typeface="Times New Roman" panose="02020603050405020304" pitchFamily="18" charset="0"/>
              </a:rPr>
              <a:t> Choe (advisor, committee chair), Dr. Shuiwang Ji (committee), Dr. </a:t>
            </a:r>
            <a:r>
              <a:rPr lang="en-US" sz="1400" dirty="0" err="1">
                <a:latin typeface="Times New Roman" panose="02020603050405020304" pitchFamily="18" charset="0"/>
                <a:cs typeface="Times New Roman" panose="02020603050405020304" pitchFamily="18" charset="0"/>
              </a:rPr>
              <a:t>Hojun</a:t>
            </a:r>
            <a:r>
              <a:rPr lang="en-US" sz="1400" dirty="0">
                <a:latin typeface="Times New Roman" panose="02020603050405020304" pitchFamily="18" charset="0"/>
                <a:cs typeface="Times New Roman" panose="02020603050405020304" pitchFamily="18" charset="0"/>
              </a:rPr>
              <a:t> Song (committee) for their continuous support and guidance.</a:t>
            </a:r>
          </a:p>
          <a:p>
            <a:r>
              <a:rPr lang="en-US" sz="1400" dirty="0">
                <a:latin typeface="Times New Roman" panose="02020603050405020304" pitchFamily="18" charset="0"/>
                <a:cs typeface="Times New Roman" panose="02020603050405020304" pitchFamily="18" charset="0"/>
              </a:rPr>
              <a:t>Dr. </a:t>
            </a:r>
            <a:r>
              <a:rPr lang="en-US" sz="1400" dirty="0" err="1">
                <a:latin typeface="Times New Roman" panose="02020603050405020304" pitchFamily="18" charset="0"/>
                <a:cs typeface="Times New Roman" panose="02020603050405020304" pitchFamily="18" charset="0"/>
              </a:rPr>
              <a:t>Hojun</a:t>
            </a:r>
            <a:r>
              <a:rPr lang="en-US" sz="1400" dirty="0">
                <a:latin typeface="Times New Roman" panose="02020603050405020304" pitchFamily="18" charset="0"/>
                <a:cs typeface="Times New Roman" panose="02020603050405020304" pitchFamily="18" charset="0"/>
              </a:rPr>
              <a:t> Song for providing the the datasets for both species(592 audio files) and genus (441 audio files) dataset.</a:t>
            </a:r>
          </a:p>
          <a:p>
            <a:r>
              <a:rPr lang="en-US" sz="1400" dirty="0">
                <a:latin typeface="Times New Roman" panose="02020603050405020304" pitchFamily="18" charset="0"/>
                <a:cs typeface="Times New Roman" panose="02020603050405020304" pitchFamily="18" charset="0"/>
              </a:rPr>
              <a:t>Venkata Bhanu Teja for providing the initial code base for fine-tuning and model training.</a:t>
            </a:r>
          </a:p>
          <a:p>
            <a:r>
              <a:rPr lang="en-US" sz="1400" dirty="0" err="1">
                <a:latin typeface="Times New Roman" panose="02020603050405020304" pitchFamily="18" charset="0"/>
                <a:cs typeface="Times New Roman" panose="02020603050405020304" pitchFamily="18" charset="0"/>
              </a:rPr>
              <a:t>Jin</a:t>
            </a:r>
            <a:r>
              <a:rPr lang="en-US" sz="1400" dirty="0">
                <a:latin typeface="Times New Roman" panose="02020603050405020304" pitchFamily="18" charset="0"/>
                <a:cs typeface="Times New Roman" panose="02020603050405020304" pitchFamily="18" charset="0"/>
              </a:rPr>
              <a:t> Hyun Park and Shiva </a:t>
            </a:r>
            <a:r>
              <a:rPr lang="en-US" sz="1400" dirty="0" err="1">
                <a:latin typeface="Times New Roman" panose="02020603050405020304" pitchFamily="18" charset="0"/>
                <a:cs typeface="Times New Roman" panose="02020603050405020304" pitchFamily="18" charset="0"/>
              </a:rPr>
              <a:t>Mahato</a:t>
            </a:r>
            <a:r>
              <a:rPr lang="en-US" sz="1400" dirty="0">
                <a:latin typeface="Times New Roman" panose="02020603050405020304" pitchFamily="18" charset="0"/>
                <a:cs typeface="Times New Roman" panose="02020603050405020304" pitchFamily="18" charset="0"/>
              </a:rPr>
              <a:t> for their valuable insights and discussion.</a:t>
            </a:r>
          </a:p>
          <a:p>
            <a:r>
              <a:rPr lang="en-US" sz="1400" dirty="0">
                <a:latin typeface="Times New Roman" panose="02020603050405020304" pitchFamily="18" charset="0"/>
                <a:cs typeface="Times New Roman" panose="02020603050405020304" pitchFamily="18" charset="0"/>
              </a:rPr>
              <a:t>Texas </a:t>
            </a:r>
            <a:r>
              <a:rPr lang="en-US" sz="1400" dirty="0" err="1">
                <a:latin typeface="Times New Roman" panose="02020603050405020304" pitchFamily="18" charset="0"/>
                <a:cs typeface="Times New Roman" panose="02020603050405020304" pitchFamily="18" charset="0"/>
              </a:rPr>
              <a:t>ViDal</a:t>
            </a:r>
            <a:r>
              <a:rPr lang="en-US" sz="1400" dirty="0">
                <a:latin typeface="Times New Roman" panose="02020603050405020304" pitchFamily="18" charset="0"/>
                <a:cs typeface="Times New Roman" panose="02020603050405020304" pitchFamily="18" charset="0"/>
              </a:rPr>
              <a:t> for providing high performance server, which expedited the progress of this work.</a:t>
            </a:r>
          </a:p>
          <a:p>
            <a:r>
              <a:rPr lang="en-US" sz="1400" dirty="0">
                <a:latin typeface="Times New Roman" panose="02020603050405020304" pitchFamily="18" charset="0"/>
                <a:cs typeface="Times New Roman" panose="02020603050405020304" pitchFamily="18" charset="0"/>
              </a:rPr>
              <a:t>Gryllus field cricket song video and zoomed stridulation video taken from as a snippet from YouTube video.</a:t>
            </a:r>
          </a:p>
          <a:p>
            <a:pPr lvl="1"/>
            <a:r>
              <a:rPr lang="en-US" sz="1200" dirty="0">
                <a:latin typeface="Times New Roman" panose="02020603050405020304" pitchFamily="18" charset="0"/>
                <a:cs typeface="Times New Roman" panose="02020603050405020304" pitchFamily="18" charset="0"/>
                <a:hlinkClick r:id="rId2"/>
              </a:rPr>
              <a:t>https://www.youtube.com/watch?v=2DLmg2qj_6I</a:t>
            </a:r>
            <a:r>
              <a:rPr lang="en-US" sz="1200" dirty="0">
                <a:latin typeface="Times New Roman" panose="02020603050405020304" pitchFamily="18" charset="0"/>
                <a:cs typeface="Times New Roman" panose="02020603050405020304" pitchFamily="18" charset="0"/>
              </a:rPr>
              <a:t> (Gryllus field cricket song)</a:t>
            </a:r>
          </a:p>
          <a:p>
            <a:pPr lvl="1"/>
            <a:r>
              <a:rPr lang="en-US" sz="1200" dirty="0">
                <a:latin typeface="Times New Roman" panose="02020603050405020304" pitchFamily="18" charset="0"/>
                <a:cs typeface="Times New Roman" panose="02020603050405020304" pitchFamily="18" charset="0"/>
                <a:hlinkClick r:id="rId3"/>
              </a:rPr>
              <a:t>https://www.youtube.com/watch?v=fh3uNUrAnss</a:t>
            </a:r>
            <a:r>
              <a:rPr lang="en-US" sz="1200" dirty="0">
                <a:latin typeface="Times New Roman" panose="02020603050405020304" pitchFamily="18" charset="0"/>
                <a:cs typeface="Times New Roman" panose="02020603050405020304" pitchFamily="18" charset="0"/>
              </a:rPr>
              <a:t> (zoomed stridulation video)</a:t>
            </a:r>
          </a:p>
        </p:txBody>
      </p:sp>
      <p:sp>
        <p:nvSpPr>
          <p:cNvPr id="4" name="Slide Number Placeholder 3">
            <a:extLst>
              <a:ext uri="{FF2B5EF4-FFF2-40B4-BE49-F238E27FC236}">
                <a16:creationId xmlns:a16="http://schemas.microsoft.com/office/drawing/2014/main" id="{D205639C-94C2-6049-9751-C88B10F69CAE}"/>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362851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F6EB-9426-CB13-B992-20E103333D69}"/>
              </a:ext>
            </a:extLst>
          </p:cNvPr>
          <p:cNvSpPr>
            <a:spLocks noGrp="1"/>
          </p:cNvSpPr>
          <p:nvPr>
            <p:ph type="title"/>
          </p:nvPr>
        </p:nvSpPr>
        <p:spPr/>
        <p:txBody>
          <a:bodyPr/>
          <a:lstStyle/>
          <a:p>
            <a:r>
              <a:rPr lang="en-US" dirty="0"/>
              <a:t>Reference</a:t>
            </a:r>
          </a:p>
        </p:txBody>
      </p:sp>
      <p:sp>
        <p:nvSpPr>
          <p:cNvPr id="4" name="Slide Number Placeholder 3">
            <a:extLst>
              <a:ext uri="{FF2B5EF4-FFF2-40B4-BE49-F238E27FC236}">
                <a16:creationId xmlns:a16="http://schemas.microsoft.com/office/drawing/2014/main" id="{9A9FF794-CAD6-33BC-92F5-D93E4CDBE62E}"/>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
        <p:nvSpPr>
          <p:cNvPr id="5" name="TextBox 4">
            <a:extLst>
              <a:ext uri="{FF2B5EF4-FFF2-40B4-BE49-F238E27FC236}">
                <a16:creationId xmlns:a16="http://schemas.microsoft.com/office/drawing/2014/main" id="{F5CA1C76-CADE-D9F8-695B-C82E7FAE8BB5}"/>
              </a:ext>
            </a:extLst>
          </p:cNvPr>
          <p:cNvSpPr txBox="1"/>
          <p:nvPr/>
        </p:nvSpPr>
        <p:spPr>
          <a:xfrm>
            <a:off x="445698" y="1891550"/>
            <a:ext cx="11300604" cy="5170646"/>
          </a:xfrm>
          <a:prstGeom prst="rect">
            <a:avLst/>
          </a:prstGeom>
          <a:noFill/>
        </p:spPr>
        <p:txBody>
          <a:bodyPr wrap="square" rtlCol="0">
            <a:spAutoFit/>
          </a:bodyPr>
          <a:lstStyle/>
          <a:p>
            <a:pPr algn="l" rtl="0">
              <a:lnSpc>
                <a:spcPct val="150000"/>
              </a:lnSpc>
            </a:pPr>
            <a:r>
              <a:rPr lang="en-US" sz="1400" dirty="0">
                <a:latin typeface="Times New Roman" panose="02020603050405020304" pitchFamily="18" charset="0"/>
                <a:cs typeface="Times New Roman" panose="02020603050405020304" pitchFamily="18" charset="0"/>
              </a:rPr>
              <a:t>[1</a:t>
            </a:r>
            <a:r>
              <a:rPr lang="en-US" sz="1400" dirty="0">
                <a:effectLst/>
                <a:latin typeface="Times New Roman" panose="02020603050405020304" pitchFamily="18" charset="0"/>
                <a:cs typeface="Times New Roman" panose="02020603050405020304" pitchFamily="18" charset="0"/>
              </a:rPr>
              <a:t>] D. </a:t>
            </a:r>
            <a:r>
              <a:rPr lang="en-US" sz="1400" dirty="0" err="1">
                <a:effectLst/>
                <a:latin typeface="Times New Roman" panose="02020603050405020304" pitchFamily="18" charset="0"/>
                <a:cs typeface="Times New Roman" panose="02020603050405020304" pitchFamily="18" charset="0"/>
              </a:rPr>
              <a:t>Otte</a:t>
            </a:r>
            <a:r>
              <a:rPr lang="en-US" sz="1400" dirty="0">
                <a:effectLst/>
                <a:latin typeface="Times New Roman" panose="02020603050405020304" pitchFamily="18" charset="0"/>
                <a:cs typeface="Times New Roman" panose="02020603050405020304" pitchFamily="18" charset="0"/>
              </a:rPr>
              <a:t>, “Evolution of cricket songs,” Journal of orthoptera research, no. 1, pp. 25–49, 1992.</a:t>
            </a:r>
          </a:p>
          <a:p>
            <a:pPr algn="l" rtl="0">
              <a:lnSpc>
                <a:spcPct val="150000"/>
              </a:lnSpc>
            </a:pPr>
            <a:r>
              <a:rPr lang="en-US" sz="1400" dirty="0">
                <a:effectLst/>
                <a:latin typeface="Times New Roman" panose="02020603050405020304" pitchFamily="18" charset="0"/>
                <a:cs typeface="Times New Roman" panose="02020603050405020304" pitchFamily="18" charset="0"/>
              </a:rPr>
              <a:t>[2] D. Bentley and R. R. Hoy, “The neurobiology of cricket song,” Scientific American, vol. 231,no. 2, pp. 34–45, 1974.</a:t>
            </a:r>
          </a:p>
          <a:p>
            <a:pPr algn="l" rtl="0">
              <a:lnSpc>
                <a:spcPct val="150000"/>
              </a:lnSpc>
            </a:pPr>
            <a:r>
              <a:rPr lang="en-US" sz="1400" dirty="0">
                <a:latin typeface="Times New Roman" panose="02020603050405020304" pitchFamily="18" charset="0"/>
                <a:cs typeface="Times New Roman" panose="02020603050405020304" pitchFamily="18" charset="0"/>
              </a:rPr>
              <a:t>[3] R. Liu, L. </a:t>
            </a:r>
            <a:r>
              <a:rPr lang="en-US" sz="1400" dirty="0" err="1">
                <a:latin typeface="Times New Roman" panose="02020603050405020304" pitchFamily="18" charset="0"/>
                <a:cs typeface="Times New Roman" panose="02020603050405020304" pitchFamily="18" charset="0"/>
              </a:rPr>
              <a:t>Ondrej</a:t>
            </a:r>
            <a:r>
              <a:rPr lang="en-US" sz="1400" dirty="0">
                <a:latin typeface="Times New Roman" panose="02020603050405020304" pitchFamily="18" charset="0"/>
                <a:cs typeface="Times New Roman" panose="02020603050405020304" pitchFamily="18" charset="0"/>
              </a:rPr>
              <a:t> and C. Smith, “Analyzing cricket songs with machine learning”, Undergraduate research scholar thesis, Texas A&amp;M University, 2022.</a:t>
            </a:r>
          </a:p>
          <a:p>
            <a:pPr algn="l" rtl="0">
              <a:lnSpc>
                <a:spcPct val="150000"/>
              </a:lnSpc>
            </a:pPr>
            <a:r>
              <a:rPr lang="en-US" sz="1400" dirty="0">
                <a:latin typeface="Times New Roman" panose="02020603050405020304" pitchFamily="18" charset="0"/>
                <a:cs typeface="Times New Roman" panose="02020603050405020304" pitchFamily="18" charset="0"/>
              </a:rPr>
              <a:t>[4] A. Vaswani, N. </a:t>
            </a:r>
            <a:r>
              <a:rPr lang="en-US" sz="1400" dirty="0" err="1">
                <a:latin typeface="Times New Roman" panose="02020603050405020304" pitchFamily="18" charset="0"/>
                <a:cs typeface="Times New Roman" panose="02020603050405020304" pitchFamily="18" charset="0"/>
              </a:rPr>
              <a:t>Shazeer</a:t>
            </a:r>
            <a:r>
              <a:rPr lang="en-US" sz="1400" dirty="0">
                <a:latin typeface="Times New Roman" panose="02020603050405020304" pitchFamily="18" charset="0"/>
                <a:cs typeface="Times New Roman" panose="02020603050405020304" pitchFamily="18" charset="0"/>
              </a:rPr>
              <a:t>, N. Parmar, J. </a:t>
            </a:r>
            <a:r>
              <a:rPr lang="en-US" sz="1400" dirty="0" err="1">
                <a:latin typeface="Times New Roman" panose="02020603050405020304" pitchFamily="18" charset="0"/>
                <a:cs typeface="Times New Roman" panose="02020603050405020304" pitchFamily="18" charset="0"/>
              </a:rPr>
              <a:t>Uszkoreit</a:t>
            </a:r>
            <a:r>
              <a:rPr lang="en-US" sz="1400" dirty="0">
                <a:latin typeface="Times New Roman" panose="02020603050405020304" pitchFamily="18" charset="0"/>
                <a:cs typeface="Times New Roman" panose="02020603050405020304" pitchFamily="18" charset="0"/>
              </a:rPr>
              <a:t>, L. Jones, A. N. Gomez, </a:t>
            </a:r>
            <a:r>
              <a:rPr lang="en-US" sz="1400" dirty="0" err="1">
                <a:latin typeface="Times New Roman" panose="02020603050405020304" pitchFamily="18" charset="0"/>
                <a:cs typeface="Times New Roman" panose="02020603050405020304" pitchFamily="18" charset="0"/>
              </a:rPr>
              <a:t>Ł</a:t>
            </a:r>
            <a:r>
              <a:rPr lang="en-US" sz="1400" dirty="0">
                <a:latin typeface="Times New Roman" panose="02020603050405020304" pitchFamily="18" charset="0"/>
                <a:cs typeface="Times New Roman" panose="02020603050405020304" pitchFamily="18" charset="0"/>
              </a:rPr>
              <a:t>. Kaiser, and I. </a:t>
            </a:r>
            <a:r>
              <a:rPr lang="en-US" sz="1400" dirty="0" err="1">
                <a:latin typeface="Times New Roman" panose="02020603050405020304" pitchFamily="18" charset="0"/>
                <a:cs typeface="Times New Roman" panose="02020603050405020304" pitchFamily="18" charset="0"/>
              </a:rPr>
              <a:t>Polosukhin</a:t>
            </a:r>
            <a:r>
              <a:rPr lang="en-US" sz="1400" dirty="0">
                <a:latin typeface="Times New Roman" panose="02020603050405020304" pitchFamily="18" charset="0"/>
                <a:cs typeface="Times New Roman" panose="02020603050405020304" pitchFamily="18" charset="0"/>
              </a:rPr>
              <a:t>, “Attention is all you need,” Advances in neural information processing </a:t>
            </a:r>
            <a:r>
              <a:rPr lang="en-US" sz="1400" dirty="0" err="1">
                <a:latin typeface="Times New Roman" panose="02020603050405020304" pitchFamily="18" charset="0"/>
                <a:cs typeface="Times New Roman" panose="02020603050405020304" pitchFamily="18" charset="0"/>
              </a:rPr>
              <a:t>systems,vol</a:t>
            </a:r>
            <a:r>
              <a:rPr lang="en-US" sz="1400" dirty="0">
                <a:latin typeface="Times New Roman" panose="02020603050405020304" pitchFamily="18" charset="0"/>
                <a:cs typeface="Times New Roman" panose="02020603050405020304" pitchFamily="18" charset="0"/>
              </a:rPr>
              <a:t>. 30, 2017.</a:t>
            </a:r>
          </a:p>
          <a:p>
            <a:pPr algn="l" rtl="0">
              <a:lnSpc>
                <a:spcPct val="150000"/>
              </a:lnSpc>
            </a:pPr>
            <a:r>
              <a:rPr lang="en-US" sz="1400" b="0" i="0" u="none" strike="noStrike" dirty="0">
                <a:effectLst/>
                <a:latin typeface="Times New Roman" panose="02020603050405020304" pitchFamily="18" charset="0"/>
                <a:cs typeface="Times New Roman" panose="02020603050405020304" pitchFamily="18" charset="0"/>
              </a:rPr>
              <a:t>[5] C. M. Bishop and H. Bishop, “Deep learning: foundations and concepts,” (No Title), 2024.</a:t>
            </a:r>
          </a:p>
          <a:p>
            <a:pPr algn="l" rtl="0">
              <a:lnSpc>
                <a:spcPct val="150000"/>
              </a:lnSpc>
            </a:pPr>
            <a:r>
              <a:rPr lang="en-US" sz="1400" b="0" i="0" u="none" strike="noStrike" dirty="0">
                <a:effectLst/>
                <a:latin typeface="Times New Roman" panose="02020603050405020304" pitchFamily="18" charset="0"/>
                <a:cs typeface="Times New Roman" panose="02020603050405020304" pitchFamily="18" charset="0"/>
              </a:rPr>
              <a:t>[6] A. </a:t>
            </a:r>
            <a:r>
              <a:rPr lang="en-US" sz="1400" b="0" i="0" u="none" strike="noStrike" dirty="0" err="1">
                <a:effectLst/>
                <a:latin typeface="Times New Roman" panose="02020603050405020304" pitchFamily="18" charset="0"/>
                <a:cs typeface="Times New Roman" panose="02020603050405020304" pitchFamily="18" charset="0"/>
              </a:rPr>
              <a:t>Dosovitskiy</a:t>
            </a:r>
            <a:r>
              <a:rPr lang="en-US" sz="1400" b="0" i="0" u="none" strike="noStrike" dirty="0">
                <a:effectLst/>
                <a:latin typeface="Times New Roman" panose="02020603050405020304" pitchFamily="18" charset="0"/>
                <a:cs typeface="Times New Roman" panose="02020603050405020304" pitchFamily="18" charset="0"/>
              </a:rPr>
              <a:t>, L. Beyer, A. Kolesnikov, D. </a:t>
            </a:r>
            <a:r>
              <a:rPr lang="en-US" sz="1400" b="0" i="0" u="none" strike="noStrike" dirty="0" err="1">
                <a:effectLst/>
                <a:latin typeface="Times New Roman" panose="02020603050405020304" pitchFamily="18" charset="0"/>
                <a:cs typeface="Times New Roman" panose="02020603050405020304" pitchFamily="18" charset="0"/>
              </a:rPr>
              <a:t>Weissenborn</a:t>
            </a:r>
            <a:r>
              <a:rPr lang="en-US" sz="1400" b="0" i="0" u="none" strike="noStrike" dirty="0">
                <a:effectLst/>
                <a:latin typeface="Times New Roman" panose="02020603050405020304" pitchFamily="18" charset="0"/>
                <a:cs typeface="Times New Roman" panose="02020603050405020304" pitchFamily="18" charset="0"/>
              </a:rPr>
              <a:t>, X. </a:t>
            </a:r>
            <a:r>
              <a:rPr lang="en-US" sz="1400" b="0" i="0" u="none" strike="noStrike" dirty="0" err="1">
                <a:effectLst/>
                <a:latin typeface="Times New Roman" panose="02020603050405020304" pitchFamily="18" charset="0"/>
                <a:cs typeface="Times New Roman" panose="02020603050405020304" pitchFamily="18" charset="0"/>
              </a:rPr>
              <a:t>Zhai</a:t>
            </a:r>
            <a:r>
              <a:rPr lang="en-US" sz="1400" b="0" i="0" u="none" strike="noStrike" dirty="0">
                <a:effectLst/>
                <a:latin typeface="Times New Roman" panose="02020603050405020304" pitchFamily="18" charset="0"/>
                <a:cs typeface="Times New Roman" panose="02020603050405020304" pitchFamily="18" charset="0"/>
              </a:rPr>
              <a:t>, T. </a:t>
            </a:r>
            <a:r>
              <a:rPr lang="en-US" sz="1400" b="0" i="0" u="none" strike="noStrike" dirty="0" err="1">
                <a:effectLst/>
                <a:latin typeface="Times New Roman" panose="02020603050405020304" pitchFamily="18" charset="0"/>
                <a:cs typeface="Times New Roman" panose="02020603050405020304" pitchFamily="18" charset="0"/>
              </a:rPr>
              <a:t>Unterthiner</a:t>
            </a:r>
            <a:r>
              <a:rPr lang="en-US" sz="1400" b="0" i="0" u="none" strike="noStrike" dirty="0">
                <a:effectLst/>
                <a:latin typeface="Times New Roman" panose="02020603050405020304" pitchFamily="18" charset="0"/>
                <a:cs typeface="Times New Roman" panose="02020603050405020304" pitchFamily="18" charset="0"/>
              </a:rPr>
              <a:t>, M. </a:t>
            </a:r>
            <a:r>
              <a:rPr lang="en-US" sz="1400" b="0" i="0" u="none" strike="noStrike" dirty="0" err="1">
                <a:effectLst/>
                <a:latin typeface="Times New Roman" panose="02020603050405020304" pitchFamily="18" charset="0"/>
                <a:cs typeface="Times New Roman" panose="02020603050405020304" pitchFamily="18" charset="0"/>
              </a:rPr>
              <a:t>Dehghani</a:t>
            </a:r>
            <a:r>
              <a:rPr lang="en-US" sz="1400" b="0" i="0" u="none" strike="noStrike" dirty="0">
                <a:effectLst/>
                <a:latin typeface="Times New Roman" panose="02020603050405020304" pitchFamily="18" charset="0"/>
                <a:cs typeface="Times New Roman" panose="02020603050405020304" pitchFamily="18" charset="0"/>
              </a:rPr>
              <a:t>, M. </a:t>
            </a:r>
            <a:r>
              <a:rPr lang="en-US" sz="1400" b="0" i="0" u="none" strike="noStrike" dirty="0" err="1">
                <a:effectLst/>
                <a:latin typeface="Times New Roman" panose="02020603050405020304" pitchFamily="18" charset="0"/>
                <a:cs typeface="Times New Roman" panose="02020603050405020304" pitchFamily="18" charset="0"/>
              </a:rPr>
              <a:t>Minderer</a:t>
            </a:r>
            <a:r>
              <a:rPr lang="en-US" sz="1400" b="0" i="0" u="none" strike="noStrike" dirty="0">
                <a:effectLst/>
                <a:latin typeface="Times New Roman" panose="02020603050405020304" pitchFamily="18" charset="0"/>
                <a:cs typeface="Times New Roman" panose="02020603050405020304" pitchFamily="18" charset="0"/>
              </a:rPr>
              <a:t>, G. </a:t>
            </a:r>
            <a:r>
              <a:rPr lang="en-US" sz="1400" b="0" i="0" u="none" strike="noStrike" dirty="0" err="1">
                <a:effectLst/>
                <a:latin typeface="Times New Roman" panose="02020603050405020304" pitchFamily="18" charset="0"/>
                <a:cs typeface="Times New Roman" panose="02020603050405020304" pitchFamily="18" charset="0"/>
              </a:rPr>
              <a:t>Heigold</a:t>
            </a:r>
            <a:r>
              <a:rPr lang="en-US" sz="1400" b="0" i="0" u="none" strike="noStrike" dirty="0">
                <a:effectLst/>
                <a:latin typeface="Times New Roman" panose="02020603050405020304" pitchFamily="18" charset="0"/>
                <a:cs typeface="Times New Roman" panose="02020603050405020304" pitchFamily="18" charset="0"/>
              </a:rPr>
              <a:t>, S. </a:t>
            </a:r>
            <a:r>
              <a:rPr lang="en-US" sz="1400" b="0" i="0" u="none" strike="noStrike" dirty="0" err="1">
                <a:effectLst/>
                <a:latin typeface="Times New Roman" panose="02020603050405020304" pitchFamily="18" charset="0"/>
                <a:cs typeface="Times New Roman" panose="02020603050405020304" pitchFamily="18" charset="0"/>
              </a:rPr>
              <a:t>Gelly</a:t>
            </a:r>
            <a:r>
              <a:rPr lang="en-US" sz="1400" b="0" i="0" u="none" strike="noStrike" dirty="0">
                <a:effectLst/>
                <a:latin typeface="Times New Roman" panose="02020603050405020304" pitchFamily="18" charset="0"/>
                <a:cs typeface="Times New Roman" panose="02020603050405020304" pitchFamily="18" charset="0"/>
              </a:rPr>
              <a:t>, et al., “An image is worth 16x16 words: Transformers for image recognition at scale,” </a:t>
            </a:r>
            <a:r>
              <a:rPr lang="en-US" sz="1400" b="0" i="0" u="none" strike="noStrike" dirty="0" err="1">
                <a:effectLst/>
                <a:latin typeface="Times New Roman" panose="02020603050405020304" pitchFamily="18" charset="0"/>
                <a:cs typeface="Times New Roman" panose="02020603050405020304" pitchFamily="18" charset="0"/>
              </a:rPr>
              <a:t>arXiv</a:t>
            </a:r>
            <a:r>
              <a:rPr lang="en-US" sz="1400" b="0" i="0" u="none" strike="noStrike" dirty="0">
                <a:effectLst/>
                <a:latin typeface="Times New Roman" panose="02020603050405020304" pitchFamily="18" charset="0"/>
                <a:cs typeface="Times New Roman" panose="02020603050405020304" pitchFamily="18" charset="0"/>
              </a:rPr>
              <a:t> preprint arXiv:2010.11929, 2020.</a:t>
            </a:r>
          </a:p>
          <a:p>
            <a:pPr algn="l" rtl="0">
              <a:lnSpc>
                <a:spcPct val="150000"/>
              </a:lnSpc>
            </a:pPr>
            <a:r>
              <a:rPr lang="en-US" sz="1400" dirty="0">
                <a:latin typeface="Times New Roman" panose="02020603050405020304" pitchFamily="18" charset="0"/>
                <a:cs typeface="Times New Roman" panose="02020603050405020304" pitchFamily="18" charset="0"/>
              </a:rPr>
              <a:t>[7] E. </a:t>
            </a:r>
            <a:r>
              <a:rPr lang="en-US" sz="1400" dirty="0" err="1">
                <a:latin typeface="Times New Roman" panose="02020603050405020304" pitchFamily="18" charset="0"/>
                <a:cs typeface="Times New Roman" panose="02020603050405020304" pitchFamily="18" charset="0"/>
              </a:rPr>
              <a:t>Aljalbout</a:t>
            </a:r>
            <a:r>
              <a:rPr lang="en-US" sz="1400" dirty="0">
                <a:latin typeface="Times New Roman" panose="02020603050405020304" pitchFamily="18" charset="0"/>
                <a:cs typeface="Times New Roman" panose="02020603050405020304" pitchFamily="18" charset="0"/>
              </a:rPr>
              <a:t>, V. </a:t>
            </a:r>
            <a:r>
              <a:rPr lang="en-US" sz="1400" dirty="0" err="1">
                <a:latin typeface="Times New Roman" panose="02020603050405020304" pitchFamily="18" charset="0"/>
                <a:cs typeface="Times New Roman" panose="02020603050405020304" pitchFamily="18" charset="0"/>
              </a:rPr>
              <a:t>Golkov</a:t>
            </a:r>
            <a:r>
              <a:rPr lang="en-US" sz="1400" dirty="0">
                <a:latin typeface="Times New Roman" panose="02020603050405020304" pitchFamily="18" charset="0"/>
                <a:cs typeface="Times New Roman" panose="02020603050405020304" pitchFamily="18" charset="0"/>
              </a:rPr>
              <a:t>, Y. Siddiqui, M. Strobel, and D. </a:t>
            </a:r>
            <a:r>
              <a:rPr lang="en-US" sz="1400" dirty="0" err="1">
                <a:latin typeface="Times New Roman" panose="02020603050405020304" pitchFamily="18" charset="0"/>
                <a:cs typeface="Times New Roman" panose="02020603050405020304" pitchFamily="18" charset="0"/>
              </a:rPr>
              <a:t>Cremers</a:t>
            </a:r>
            <a:r>
              <a:rPr lang="en-US" sz="1400" dirty="0">
                <a:latin typeface="Times New Roman" panose="02020603050405020304" pitchFamily="18" charset="0"/>
                <a:cs typeface="Times New Roman" panose="02020603050405020304" pitchFamily="18" charset="0"/>
              </a:rPr>
              <a:t>, “Clustering with deep learning: Taxonomy and new methods,” </a:t>
            </a:r>
            <a:r>
              <a:rPr lang="en-US" sz="1400" dirty="0" err="1">
                <a:latin typeface="Times New Roman" panose="02020603050405020304" pitchFamily="18" charset="0"/>
                <a:cs typeface="Times New Roman" panose="02020603050405020304" pitchFamily="18" charset="0"/>
              </a:rPr>
              <a:t>arXiv</a:t>
            </a:r>
            <a:r>
              <a:rPr lang="en-US" sz="1400" dirty="0">
                <a:latin typeface="Times New Roman" panose="02020603050405020304" pitchFamily="18" charset="0"/>
                <a:cs typeface="Times New Roman" panose="02020603050405020304" pitchFamily="18" charset="0"/>
              </a:rPr>
              <a:t> preprint arXiv:1801.07648, 2018.</a:t>
            </a:r>
          </a:p>
          <a:p>
            <a:pPr algn="l" rtl="0">
              <a:lnSpc>
                <a:spcPct val="150000"/>
              </a:lnSpc>
            </a:pPr>
            <a:r>
              <a:rPr lang="en-US" sz="1400" dirty="0">
                <a:latin typeface="Times New Roman" panose="02020603050405020304" pitchFamily="18" charset="0"/>
                <a:cs typeface="Times New Roman" panose="02020603050405020304" pitchFamily="18" charset="0"/>
              </a:rPr>
              <a:t>[8]</a:t>
            </a:r>
            <a:r>
              <a:rPr lang="en-US" sz="1400" b="0" i="0" u="none" strike="noStrike" dirty="0">
                <a:effectLst/>
                <a:latin typeface="Arial" panose="020B0604020202020204" pitchFamily="34" charset="0"/>
              </a:rPr>
              <a:t> </a:t>
            </a:r>
            <a:r>
              <a:rPr lang="en-US" sz="1400" dirty="0">
                <a:latin typeface="Times New Roman" panose="02020603050405020304" pitchFamily="18" charset="0"/>
                <a:cs typeface="Times New Roman" panose="02020603050405020304" pitchFamily="18" charset="0"/>
              </a:rPr>
              <a:t>J. Brownlee, “How to develop a </a:t>
            </a:r>
            <a:r>
              <a:rPr lang="en-US" sz="1400" dirty="0" err="1">
                <a:latin typeface="Times New Roman" panose="02020603050405020304" pitchFamily="18" charset="0"/>
                <a:cs typeface="Times New Roman" panose="02020603050405020304" pitchFamily="18" charset="0"/>
              </a:rPr>
              <a:t>cnn</a:t>
            </a:r>
            <a:r>
              <a:rPr lang="en-US" sz="1400" dirty="0">
                <a:latin typeface="Times New Roman" panose="02020603050405020304" pitchFamily="18" charset="0"/>
                <a:cs typeface="Times New Roman" panose="02020603050405020304" pitchFamily="18" charset="0"/>
              </a:rPr>
              <a:t> for </a:t>
            </a:r>
            <a:r>
              <a:rPr lang="en-US" sz="1400" dirty="0" err="1">
                <a:latin typeface="Times New Roman" panose="02020603050405020304" pitchFamily="18" charset="0"/>
                <a:cs typeface="Times New Roman" panose="02020603050405020304" pitchFamily="18" charset="0"/>
              </a:rPr>
              <a:t>mnist</a:t>
            </a:r>
            <a:r>
              <a:rPr lang="en-US" sz="1400" dirty="0">
                <a:latin typeface="Times New Roman" panose="02020603050405020304" pitchFamily="18" charset="0"/>
                <a:cs typeface="Times New Roman" panose="02020603050405020304" pitchFamily="18" charset="0"/>
              </a:rPr>
              <a:t> handwritten digit classification,” Machine Learning Mastery, 2019.</a:t>
            </a:r>
          </a:p>
          <a:p>
            <a:pPr algn="l" rtl="0">
              <a:lnSpc>
                <a:spcPct val="150000"/>
              </a:lnSpc>
            </a:pPr>
            <a:endParaRPr lang="en-US" sz="1400" dirty="0">
              <a:latin typeface="Times New Roman" panose="02020603050405020304" pitchFamily="18" charset="0"/>
              <a:cs typeface="Times New Roman" panose="02020603050405020304" pitchFamily="18" charset="0"/>
            </a:endParaRPr>
          </a:p>
          <a:p>
            <a:pPr algn="l" rtl="0">
              <a:lnSpc>
                <a:spcPct val="150000"/>
              </a:lnSpc>
            </a:pP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br>
              <a:rPr lang="en-US" dirty="0"/>
            </a:br>
            <a:endParaRPr lang="en-US" dirty="0"/>
          </a:p>
        </p:txBody>
      </p:sp>
    </p:spTree>
    <p:extLst>
      <p:ext uri="{BB962C8B-B14F-4D97-AF65-F5344CB8AC3E}">
        <p14:creationId xmlns:p14="http://schemas.microsoft.com/office/powerpoint/2010/main" val="845727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5CF72A4-B48A-7D1D-0A81-162DBF984A63}"/>
              </a:ext>
            </a:extLst>
          </p:cNvPr>
          <p:cNvSpPr>
            <a:spLocks noGrp="1"/>
          </p:cNvSpPr>
          <p:nvPr>
            <p:ph type="title"/>
          </p:nvPr>
        </p:nvSpPr>
        <p:spPr>
          <a:xfrm>
            <a:off x="2156346" y="849745"/>
            <a:ext cx="5526993" cy="4745836"/>
          </a:xfrm>
        </p:spPr>
        <p:txBody>
          <a:bodyPr vert="horz" lIns="91440" tIns="45720" rIns="91440" bIns="45720" rtlCol="0" anchor="ctr">
            <a:normAutofit/>
          </a:bodyPr>
          <a:lstStyle/>
          <a:p>
            <a:pPr algn="ctr"/>
            <a:r>
              <a:rPr lang="en-US" sz="4000" dirty="0">
                <a:solidFill>
                  <a:srgbClr val="FFFFFF"/>
                </a:solidFill>
              </a:rPr>
              <a:t>Thank you</a:t>
            </a:r>
            <a:br>
              <a:rPr lang="en-US" sz="6000" dirty="0">
                <a:solidFill>
                  <a:srgbClr val="FFFFFF"/>
                </a:solidFill>
              </a:rPr>
            </a:br>
            <a:r>
              <a:rPr lang="en-US" sz="2400" dirty="0">
                <a:solidFill>
                  <a:srgbClr val="FFFFFF"/>
                </a:solidFill>
              </a:rPr>
              <a:t>(Any Questions!)</a:t>
            </a:r>
          </a:p>
        </p:txBody>
      </p:sp>
      <p:sp>
        <p:nvSpPr>
          <p:cNvPr id="20" name="Rectangle 19">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8264154F-7EB3-CD1A-73F9-4EB62B277F7A}"/>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159993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D36AFB-5FDF-0E88-0025-CB9CFC7AFC0F}"/>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3" name="Picture 2">
            <a:extLst>
              <a:ext uri="{FF2B5EF4-FFF2-40B4-BE49-F238E27FC236}">
                <a16:creationId xmlns:a16="http://schemas.microsoft.com/office/drawing/2014/main" id="{B76234F3-47BB-0144-9A72-26C36FEC50F3}"/>
              </a:ext>
            </a:extLst>
          </p:cNvPr>
          <p:cNvPicPr>
            <a:picLocks noChangeAspect="1"/>
          </p:cNvPicPr>
          <p:nvPr/>
        </p:nvPicPr>
        <p:blipFill>
          <a:blip r:embed="rId2"/>
          <a:stretch>
            <a:fillRect/>
          </a:stretch>
        </p:blipFill>
        <p:spPr>
          <a:xfrm>
            <a:off x="7237050" y="900141"/>
            <a:ext cx="2751910" cy="2505206"/>
          </a:xfrm>
          <a:prstGeom prst="rect">
            <a:avLst/>
          </a:prstGeom>
        </p:spPr>
      </p:pic>
      <p:pic>
        <p:nvPicPr>
          <p:cNvPr id="5" name="Picture 4">
            <a:extLst>
              <a:ext uri="{FF2B5EF4-FFF2-40B4-BE49-F238E27FC236}">
                <a16:creationId xmlns:a16="http://schemas.microsoft.com/office/drawing/2014/main" id="{BCFFCD33-1D16-23AB-1239-AB32C99B0366}"/>
              </a:ext>
            </a:extLst>
          </p:cNvPr>
          <p:cNvPicPr>
            <a:picLocks noChangeAspect="1"/>
          </p:cNvPicPr>
          <p:nvPr/>
        </p:nvPicPr>
        <p:blipFill>
          <a:blip r:embed="rId3"/>
          <a:stretch>
            <a:fillRect/>
          </a:stretch>
        </p:blipFill>
        <p:spPr>
          <a:xfrm>
            <a:off x="442034" y="900141"/>
            <a:ext cx="2919962" cy="2415605"/>
          </a:xfrm>
          <a:prstGeom prst="rect">
            <a:avLst/>
          </a:prstGeom>
        </p:spPr>
      </p:pic>
      <p:sp>
        <p:nvSpPr>
          <p:cNvPr id="6" name="TextBox 5">
            <a:extLst>
              <a:ext uri="{FF2B5EF4-FFF2-40B4-BE49-F238E27FC236}">
                <a16:creationId xmlns:a16="http://schemas.microsoft.com/office/drawing/2014/main" id="{AAB38240-CF38-3A2C-3084-E4582F893D4C}"/>
              </a:ext>
            </a:extLst>
          </p:cNvPr>
          <p:cNvSpPr txBox="1"/>
          <p:nvPr/>
        </p:nvSpPr>
        <p:spPr>
          <a:xfrm>
            <a:off x="762000" y="3496235"/>
            <a:ext cx="2303929" cy="215444"/>
          </a:xfrm>
          <a:prstGeom prst="rect">
            <a:avLst/>
          </a:prstGeom>
          <a:noFill/>
        </p:spPr>
        <p:txBody>
          <a:bodyPr wrap="square" rtlCol="0">
            <a:spAutoFit/>
          </a:bodyPr>
          <a:lstStyle/>
          <a:p>
            <a:pPr algn="ctr"/>
            <a:r>
              <a:rPr lang="en-US" sz="800" i="1" dirty="0">
                <a:latin typeface="Times New Roman" panose="02020603050405020304" pitchFamily="18" charset="0"/>
                <a:cs typeface="Times New Roman" panose="02020603050405020304" pitchFamily="18" charset="0"/>
              </a:rPr>
              <a:t>Balanced</a:t>
            </a:r>
          </a:p>
        </p:txBody>
      </p:sp>
      <p:sp>
        <p:nvSpPr>
          <p:cNvPr id="7" name="TextBox 6">
            <a:extLst>
              <a:ext uri="{FF2B5EF4-FFF2-40B4-BE49-F238E27FC236}">
                <a16:creationId xmlns:a16="http://schemas.microsoft.com/office/drawing/2014/main" id="{54AB9F55-9B8C-99FE-12C3-6E6EC2B4C326}"/>
              </a:ext>
            </a:extLst>
          </p:cNvPr>
          <p:cNvSpPr txBox="1"/>
          <p:nvPr/>
        </p:nvSpPr>
        <p:spPr>
          <a:xfrm>
            <a:off x="7062121" y="3465457"/>
            <a:ext cx="2839279" cy="215444"/>
          </a:xfrm>
          <a:prstGeom prst="rect">
            <a:avLst/>
          </a:prstGeom>
          <a:noFill/>
        </p:spPr>
        <p:txBody>
          <a:bodyPr wrap="square" rtlCol="0">
            <a:spAutoFit/>
          </a:bodyPr>
          <a:lstStyle/>
          <a:p>
            <a:pPr algn="ctr"/>
            <a:r>
              <a:rPr lang="en-US" sz="800" i="1" dirty="0">
                <a:latin typeface="Times New Roman" panose="02020603050405020304" pitchFamily="18" charset="0"/>
                <a:cs typeface="Times New Roman" panose="02020603050405020304" pitchFamily="18" charset="0"/>
              </a:rPr>
              <a:t>Imbalanced</a:t>
            </a:r>
          </a:p>
        </p:txBody>
      </p:sp>
      <p:sp>
        <p:nvSpPr>
          <p:cNvPr id="8" name="TextBox 7">
            <a:extLst>
              <a:ext uri="{FF2B5EF4-FFF2-40B4-BE49-F238E27FC236}">
                <a16:creationId xmlns:a16="http://schemas.microsoft.com/office/drawing/2014/main" id="{0ACE20C1-9F8A-E279-1AEC-34C13DF559C3}"/>
              </a:ext>
            </a:extLst>
          </p:cNvPr>
          <p:cNvSpPr txBox="1"/>
          <p:nvPr/>
        </p:nvSpPr>
        <p:spPr>
          <a:xfrm>
            <a:off x="564543" y="4055165"/>
            <a:ext cx="7426518"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Same validation accuracy 95.31% but achieved at different epochs ( epoch 5 for imbalanced and epoch 6 for balanced) and precision , recall, F1 are also different. Higher in balanced.</a:t>
            </a:r>
          </a:p>
        </p:txBody>
      </p:sp>
    </p:spTree>
    <p:extLst>
      <p:ext uri="{BB962C8B-B14F-4D97-AF65-F5344CB8AC3E}">
        <p14:creationId xmlns:p14="http://schemas.microsoft.com/office/powerpoint/2010/main" val="2222705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EC67F-9765-EF76-0E04-E6E006F9C22A}"/>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3" name="Picture 2" descr="A close-up of a graph&#10;&#10;Description automatically generated">
            <a:extLst>
              <a:ext uri="{FF2B5EF4-FFF2-40B4-BE49-F238E27FC236}">
                <a16:creationId xmlns:a16="http://schemas.microsoft.com/office/drawing/2014/main" id="{7E1BF52C-70DB-EDDC-A714-58513E23AC15}"/>
              </a:ext>
            </a:extLst>
          </p:cNvPr>
          <p:cNvPicPr>
            <a:picLocks noChangeAspect="1"/>
          </p:cNvPicPr>
          <p:nvPr/>
        </p:nvPicPr>
        <p:blipFill>
          <a:blip r:embed="rId2"/>
          <a:stretch>
            <a:fillRect/>
          </a:stretch>
        </p:blipFill>
        <p:spPr>
          <a:xfrm>
            <a:off x="219691" y="1018466"/>
            <a:ext cx="2435542" cy="1363552"/>
          </a:xfrm>
          <a:prstGeom prst="rect">
            <a:avLst/>
          </a:prstGeom>
        </p:spPr>
      </p:pic>
      <p:pic>
        <p:nvPicPr>
          <p:cNvPr id="4" name="Picture 3" descr="A close-up of a graph&#10;&#10;Description automatically generated">
            <a:extLst>
              <a:ext uri="{FF2B5EF4-FFF2-40B4-BE49-F238E27FC236}">
                <a16:creationId xmlns:a16="http://schemas.microsoft.com/office/drawing/2014/main" id="{5A709018-5C0C-E499-8B7D-48224A4A85FB}"/>
              </a:ext>
            </a:extLst>
          </p:cNvPr>
          <p:cNvPicPr>
            <a:picLocks noChangeAspect="1"/>
          </p:cNvPicPr>
          <p:nvPr/>
        </p:nvPicPr>
        <p:blipFill>
          <a:blip r:embed="rId3"/>
          <a:stretch>
            <a:fillRect/>
          </a:stretch>
        </p:blipFill>
        <p:spPr>
          <a:xfrm>
            <a:off x="3295291" y="1018466"/>
            <a:ext cx="2487674" cy="1358418"/>
          </a:xfrm>
          <a:prstGeom prst="rect">
            <a:avLst/>
          </a:prstGeom>
        </p:spPr>
      </p:pic>
      <p:pic>
        <p:nvPicPr>
          <p:cNvPr id="5" name="Picture 4" descr="A close-up of a graph&#10;&#10;Description automatically generated">
            <a:extLst>
              <a:ext uri="{FF2B5EF4-FFF2-40B4-BE49-F238E27FC236}">
                <a16:creationId xmlns:a16="http://schemas.microsoft.com/office/drawing/2014/main" id="{F5BF27AD-7B36-AB72-B494-85FC64066333}"/>
              </a:ext>
            </a:extLst>
          </p:cNvPr>
          <p:cNvPicPr>
            <a:picLocks noChangeAspect="1"/>
          </p:cNvPicPr>
          <p:nvPr/>
        </p:nvPicPr>
        <p:blipFill>
          <a:blip r:embed="rId4"/>
          <a:stretch>
            <a:fillRect/>
          </a:stretch>
        </p:blipFill>
        <p:spPr>
          <a:xfrm>
            <a:off x="195940" y="2362170"/>
            <a:ext cx="2658977" cy="1460783"/>
          </a:xfrm>
          <a:prstGeom prst="rect">
            <a:avLst/>
          </a:prstGeom>
        </p:spPr>
      </p:pic>
      <p:pic>
        <p:nvPicPr>
          <p:cNvPr id="6" name="Picture 5" descr="A close-up of a graph&#10;&#10;Description automatically generated">
            <a:extLst>
              <a:ext uri="{FF2B5EF4-FFF2-40B4-BE49-F238E27FC236}">
                <a16:creationId xmlns:a16="http://schemas.microsoft.com/office/drawing/2014/main" id="{1D4814C7-5F17-9358-A091-2274A540ADCE}"/>
              </a:ext>
            </a:extLst>
          </p:cNvPr>
          <p:cNvPicPr>
            <a:picLocks noChangeAspect="1"/>
          </p:cNvPicPr>
          <p:nvPr/>
        </p:nvPicPr>
        <p:blipFill>
          <a:blip r:embed="rId5"/>
          <a:stretch>
            <a:fillRect/>
          </a:stretch>
        </p:blipFill>
        <p:spPr>
          <a:xfrm>
            <a:off x="3295291" y="2349354"/>
            <a:ext cx="2523553" cy="1365688"/>
          </a:xfrm>
          <a:prstGeom prst="rect">
            <a:avLst/>
          </a:prstGeom>
        </p:spPr>
      </p:pic>
      <p:pic>
        <p:nvPicPr>
          <p:cNvPr id="7" name="Picture 6" descr="A close-up of a graph&#10;&#10;Description automatically generated">
            <a:extLst>
              <a:ext uri="{FF2B5EF4-FFF2-40B4-BE49-F238E27FC236}">
                <a16:creationId xmlns:a16="http://schemas.microsoft.com/office/drawing/2014/main" id="{30224A25-A399-F202-BE7D-8373825FB4BE}"/>
              </a:ext>
            </a:extLst>
          </p:cNvPr>
          <p:cNvPicPr>
            <a:picLocks noChangeAspect="1"/>
          </p:cNvPicPr>
          <p:nvPr/>
        </p:nvPicPr>
        <p:blipFill>
          <a:blip r:embed="rId6"/>
          <a:stretch>
            <a:fillRect/>
          </a:stretch>
        </p:blipFill>
        <p:spPr>
          <a:xfrm>
            <a:off x="219691" y="3822953"/>
            <a:ext cx="2658977" cy="1467330"/>
          </a:xfrm>
          <a:prstGeom prst="rect">
            <a:avLst/>
          </a:prstGeom>
        </p:spPr>
      </p:pic>
      <p:pic>
        <p:nvPicPr>
          <p:cNvPr id="8" name="Picture 7" descr="A close-up of a graph&#10;&#10;Description automatically generated">
            <a:extLst>
              <a:ext uri="{FF2B5EF4-FFF2-40B4-BE49-F238E27FC236}">
                <a16:creationId xmlns:a16="http://schemas.microsoft.com/office/drawing/2014/main" id="{48850566-BBA6-2ABB-9F59-99DAC1278FF1}"/>
              </a:ext>
            </a:extLst>
          </p:cNvPr>
          <p:cNvPicPr>
            <a:picLocks noChangeAspect="1"/>
          </p:cNvPicPr>
          <p:nvPr/>
        </p:nvPicPr>
        <p:blipFill>
          <a:blip r:embed="rId7"/>
          <a:stretch>
            <a:fillRect/>
          </a:stretch>
        </p:blipFill>
        <p:spPr>
          <a:xfrm>
            <a:off x="3238504" y="3822953"/>
            <a:ext cx="2679887" cy="1467330"/>
          </a:xfrm>
          <a:prstGeom prst="rect">
            <a:avLst/>
          </a:prstGeom>
        </p:spPr>
      </p:pic>
      <p:pic>
        <p:nvPicPr>
          <p:cNvPr id="10" name="Picture 9" descr="A close-up of a graph&#10;&#10;Description automatically generated">
            <a:extLst>
              <a:ext uri="{FF2B5EF4-FFF2-40B4-BE49-F238E27FC236}">
                <a16:creationId xmlns:a16="http://schemas.microsoft.com/office/drawing/2014/main" id="{A00FBDAA-B584-9A74-D185-9C1057B0ED84}"/>
              </a:ext>
            </a:extLst>
          </p:cNvPr>
          <p:cNvPicPr>
            <a:picLocks noChangeAspect="1"/>
          </p:cNvPicPr>
          <p:nvPr/>
        </p:nvPicPr>
        <p:blipFill>
          <a:blip r:embed="rId8"/>
          <a:stretch>
            <a:fillRect/>
          </a:stretch>
        </p:blipFill>
        <p:spPr>
          <a:xfrm>
            <a:off x="3238504" y="5290283"/>
            <a:ext cx="2658977" cy="1432957"/>
          </a:xfrm>
          <a:prstGeom prst="rect">
            <a:avLst/>
          </a:prstGeom>
        </p:spPr>
      </p:pic>
      <p:pic>
        <p:nvPicPr>
          <p:cNvPr id="11" name="Picture 10" descr="A graph of a line of light&#10;&#10;Description automatically generated with medium confidence">
            <a:extLst>
              <a:ext uri="{FF2B5EF4-FFF2-40B4-BE49-F238E27FC236}">
                <a16:creationId xmlns:a16="http://schemas.microsoft.com/office/drawing/2014/main" id="{D88104EB-914D-617D-02B5-B1BD3BB38EC9}"/>
              </a:ext>
            </a:extLst>
          </p:cNvPr>
          <p:cNvPicPr>
            <a:picLocks noChangeAspect="1"/>
          </p:cNvPicPr>
          <p:nvPr/>
        </p:nvPicPr>
        <p:blipFill>
          <a:blip r:embed="rId9"/>
          <a:stretch>
            <a:fillRect/>
          </a:stretch>
        </p:blipFill>
        <p:spPr>
          <a:xfrm>
            <a:off x="307658" y="5305736"/>
            <a:ext cx="2680004" cy="1432956"/>
          </a:xfrm>
          <a:prstGeom prst="rect">
            <a:avLst/>
          </a:prstGeom>
        </p:spPr>
      </p:pic>
      <p:sp>
        <p:nvSpPr>
          <p:cNvPr id="13" name="TextBox 12">
            <a:extLst>
              <a:ext uri="{FF2B5EF4-FFF2-40B4-BE49-F238E27FC236}">
                <a16:creationId xmlns:a16="http://schemas.microsoft.com/office/drawing/2014/main" id="{46952E77-6571-74EA-27E5-8F28FC0CB439}"/>
              </a:ext>
            </a:extLst>
          </p:cNvPr>
          <p:cNvSpPr txBox="1"/>
          <p:nvPr/>
        </p:nvSpPr>
        <p:spPr>
          <a:xfrm>
            <a:off x="482600" y="601133"/>
            <a:ext cx="243554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Gryllus species Mel specs</a:t>
            </a:r>
          </a:p>
        </p:txBody>
      </p:sp>
    </p:spTree>
    <p:extLst>
      <p:ext uri="{BB962C8B-B14F-4D97-AF65-F5344CB8AC3E}">
        <p14:creationId xmlns:p14="http://schemas.microsoft.com/office/powerpoint/2010/main" val="2489188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BD4729-DBDF-40A6-9BA4-E4C97EF6D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55125130-F4AB-465E-8AE2-E583FCAAB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E0BA65A2-0302-4468-ADA7-9EC3F959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Screen Recording 2024-02-20 at 2.36.43 PM">
            <a:hlinkClick r:id="" action="ppaction://media"/>
            <a:extLst>
              <a:ext uri="{FF2B5EF4-FFF2-40B4-BE49-F238E27FC236}">
                <a16:creationId xmlns:a16="http://schemas.microsoft.com/office/drawing/2014/main" id="{1D22D02C-1CBE-D6E1-D59C-726A4D35F2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71514" y="793058"/>
            <a:ext cx="5114924" cy="3825767"/>
          </a:xfrm>
        </p:spPr>
      </p:pic>
      <p:pic>
        <p:nvPicPr>
          <p:cNvPr id="5" name="Screen Recording 2024-02-20 at 2.41.23 PM">
            <a:hlinkClick r:id="" action="ppaction://media"/>
            <a:extLst>
              <a:ext uri="{FF2B5EF4-FFF2-40B4-BE49-F238E27FC236}">
                <a16:creationId xmlns:a16="http://schemas.microsoft.com/office/drawing/2014/main" id="{0760BECE-BB87-5E10-3B1A-EB421F66133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3490" y="793058"/>
            <a:ext cx="5371107" cy="3825767"/>
          </a:xfrm>
          <a:prstGeom prst="rect">
            <a:avLst/>
          </a:prstGeom>
        </p:spPr>
      </p:pic>
      <p:sp>
        <p:nvSpPr>
          <p:cNvPr id="8" name="TextBox 7">
            <a:extLst>
              <a:ext uri="{FF2B5EF4-FFF2-40B4-BE49-F238E27FC236}">
                <a16:creationId xmlns:a16="http://schemas.microsoft.com/office/drawing/2014/main" id="{4F747BB9-CEDB-9F43-4A26-59ABA735328E}"/>
              </a:ext>
            </a:extLst>
          </p:cNvPr>
          <p:cNvSpPr txBox="1"/>
          <p:nvPr/>
        </p:nvSpPr>
        <p:spPr>
          <a:xfrm>
            <a:off x="489283" y="5221573"/>
            <a:ext cx="5114924" cy="276999"/>
          </a:xfrm>
          <a:prstGeom prst="rect">
            <a:avLst/>
          </a:prstGeom>
          <a:noFill/>
        </p:spPr>
        <p:txBody>
          <a:bodyPr wrap="square" rtlCol="0">
            <a:spAutoFit/>
          </a:bodyPr>
          <a:lstStyle/>
          <a:p>
            <a:pPr algn="ctr"/>
            <a:r>
              <a:rPr lang="en-US" sz="1200" i="1" dirty="0">
                <a:latin typeface="Times New Roman" panose="02020603050405020304" pitchFamily="18" charset="0"/>
                <a:cs typeface="Times New Roman" panose="02020603050405020304" pitchFamily="18" charset="0"/>
              </a:rPr>
              <a:t>Field cricket of ‘</a:t>
            </a:r>
            <a:r>
              <a:rPr lang="en-US" sz="1200" i="1" dirty="0" err="1">
                <a:latin typeface="Times New Roman" panose="02020603050405020304" pitchFamily="18" charset="0"/>
                <a:cs typeface="Times New Roman" panose="02020603050405020304" pitchFamily="18" charset="0"/>
              </a:rPr>
              <a:t>Gryllus</a:t>
            </a:r>
            <a:r>
              <a:rPr lang="en-US" sz="1200" i="1" dirty="0">
                <a:latin typeface="Times New Roman" panose="02020603050405020304" pitchFamily="18" charset="0"/>
                <a:cs typeface="Times New Roman" panose="02020603050405020304" pitchFamily="18" charset="0"/>
              </a:rPr>
              <a:t>’ genus</a:t>
            </a:r>
          </a:p>
        </p:txBody>
      </p:sp>
      <p:sp>
        <p:nvSpPr>
          <p:cNvPr id="9" name="TextBox 8">
            <a:extLst>
              <a:ext uri="{FF2B5EF4-FFF2-40B4-BE49-F238E27FC236}">
                <a16:creationId xmlns:a16="http://schemas.microsoft.com/office/drawing/2014/main" id="{72B7DAC3-37EE-6086-4B0F-DA6AD8F90032}"/>
              </a:ext>
            </a:extLst>
          </p:cNvPr>
          <p:cNvSpPr txBox="1"/>
          <p:nvPr/>
        </p:nvSpPr>
        <p:spPr>
          <a:xfrm>
            <a:off x="6093490" y="5083074"/>
            <a:ext cx="4829175" cy="553998"/>
          </a:xfrm>
          <a:prstGeom prst="rect">
            <a:avLst/>
          </a:prstGeom>
          <a:noFill/>
        </p:spPr>
        <p:txBody>
          <a:bodyPr wrap="square" rtlCol="0">
            <a:spAutoFit/>
          </a:bodyPr>
          <a:lstStyle/>
          <a:p>
            <a:pPr algn="ctr"/>
            <a:r>
              <a:rPr lang="en-US" sz="1200" i="1" dirty="0">
                <a:latin typeface="Times New Roman" panose="02020603050405020304" pitchFamily="18" charset="0"/>
                <a:cs typeface="Times New Roman" panose="02020603050405020304" pitchFamily="18" charset="0"/>
              </a:rPr>
              <a:t>Zoomed and slow-motion view of stridulation. Top wing has file and bottom wing has scraper</a:t>
            </a:r>
            <a:r>
              <a:rPr lang="en-US" dirty="0"/>
              <a:t>.</a:t>
            </a:r>
          </a:p>
        </p:txBody>
      </p:sp>
      <p:sp>
        <p:nvSpPr>
          <p:cNvPr id="12" name="Slide Number Placeholder 11">
            <a:extLst>
              <a:ext uri="{FF2B5EF4-FFF2-40B4-BE49-F238E27FC236}">
                <a16:creationId xmlns:a16="http://schemas.microsoft.com/office/drawing/2014/main" id="{74B10B74-0EDB-17C8-FBEC-309A13371468}"/>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9206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8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1761-9652-0526-60D3-6DB189715369}"/>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background</a:t>
            </a:r>
          </a:p>
        </p:txBody>
      </p:sp>
      <p:sp>
        <p:nvSpPr>
          <p:cNvPr id="3" name="Content Placeholder 2">
            <a:extLst>
              <a:ext uri="{FF2B5EF4-FFF2-40B4-BE49-F238E27FC236}">
                <a16:creationId xmlns:a16="http://schemas.microsoft.com/office/drawing/2014/main" id="{30C54E61-D8F5-7833-6E4F-7A9B9D8F1152}"/>
              </a:ext>
            </a:extLst>
          </p:cNvPr>
          <p:cNvSpPr>
            <a:spLocks noGrp="1"/>
          </p:cNvSpPr>
          <p:nvPr>
            <p:ph idx="1"/>
          </p:nvPr>
        </p:nvSpPr>
        <p:spPr>
          <a:xfrm>
            <a:off x="581192" y="1939160"/>
            <a:ext cx="11029615" cy="3919640"/>
          </a:xfrm>
        </p:spPr>
        <p:txBody>
          <a:bodyPr>
            <a:normAutofit/>
          </a:bodyPr>
          <a:lstStyle/>
          <a:p>
            <a:r>
              <a:rPr lang="en-US" sz="1400" dirty="0">
                <a:latin typeface="Times New Roman" panose="02020603050405020304" pitchFamily="18" charset="0"/>
                <a:cs typeface="Times New Roman" panose="02020603050405020304" pitchFamily="18" charset="0"/>
              </a:rPr>
              <a:t>Biologists traditionally analyzed song patterns using morphological characteristics, recordings and spectrograms, noting the variations influenced by factors like temperature and time of day.   </a:t>
            </a:r>
          </a:p>
          <a:p>
            <a:r>
              <a:rPr lang="en-US" sz="1400" dirty="0">
                <a:latin typeface="Times New Roman" panose="02020603050405020304" pitchFamily="18" charset="0"/>
                <a:cs typeface="Times New Roman" panose="02020603050405020304" pitchFamily="18" charset="0"/>
              </a:rPr>
              <a:t>Similar Bird Song Classification Projects using ML techniques.</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extensive prior research on bird song classification due to competitions such as </a:t>
            </a:r>
            <a:r>
              <a:rPr lang="en-US" sz="1200" dirty="0" err="1">
                <a:latin typeface="Times New Roman" panose="02020603050405020304" pitchFamily="18" charset="0"/>
                <a:cs typeface="Times New Roman" panose="02020603050405020304" pitchFamily="18" charset="0"/>
              </a:rPr>
              <a:t>BirdCLEF</a:t>
            </a:r>
            <a:r>
              <a:rPr lang="en-US" sz="12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Insufficient Cricket Song Machine Learning Research.</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Cricket songs contain complex patterns and variations that can be challenging to analyze manually. ML models, especially those like transformers, are adept at recognizing and understanding intricate patterns in data.</a:t>
            </a:r>
          </a:p>
          <a:p>
            <a:r>
              <a:rPr lang="en-US" sz="1400" dirty="0">
                <a:latin typeface="Times New Roman" panose="02020603050405020304" pitchFamily="18" charset="0"/>
                <a:cs typeface="Times New Roman" panose="02020603050405020304" pitchFamily="18" charset="0"/>
              </a:rPr>
              <a:t>Previous studies explored the use of Convolutional Neural Network (CNN) models like LeNet-5 and SCNNB for species and genus classification  with accuracy of 92.28% and 94.30% respectively (using SCNNB)[3]</a:t>
            </a:r>
            <a:r>
              <a:rPr lang="en-US" sz="1200" dirty="0">
                <a:latin typeface="Times New Roman" panose="02020603050405020304" pitchFamily="18" charset="0"/>
                <a:cs typeface="Times New Roman" panose="02020603050405020304" pitchFamily="18" charset="0"/>
              </a:rPr>
              <a:t>.</a:t>
            </a:r>
          </a:p>
          <a:p>
            <a:endParaRPr lang="en-US" sz="17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9F9B7EC-C91C-EB9D-8AAD-220977A3A111}"/>
              </a:ext>
            </a:extLst>
          </p:cNvPr>
          <p:cNvSpPr txBox="1"/>
          <p:nvPr/>
        </p:nvSpPr>
        <p:spPr>
          <a:xfrm>
            <a:off x="3184634" y="1939159"/>
            <a:ext cx="184731" cy="369332"/>
          </a:xfrm>
          <a:prstGeom prst="rect">
            <a:avLst/>
          </a:prstGeom>
          <a:noFill/>
        </p:spPr>
        <p:txBody>
          <a:bodyPr wrap="none" rtlCol="0">
            <a:spAutoFit/>
          </a:bodyPr>
          <a:lstStyle/>
          <a:p>
            <a:endParaRPr lang="en-US" dirty="0"/>
          </a:p>
        </p:txBody>
      </p:sp>
      <p:sp>
        <p:nvSpPr>
          <p:cNvPr id="6" name="Slide Number Placeholder 5">
            <a:extLst>
              <a:ext uri="{FF2B5EF4-FFF2-40B4-BE49-F238E27FC236}">
                <a16:creationId xmlns:a16="http://schemas.microsoft.com/office/drawing/2014/main" id="{BEE63AEA-F19F-29E6-2C88-F8FFC8F258F3}"/>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3535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p:txBody>
          <a:bodyPr>
            <a:normAutofit/>
          </a:bodyPr>
          <a:lstStyle/>
          <a:p>
            <a:r>
              <a:rPr lang="en-US" sz="1400" dirty="0">
                <a:latin typeface="Times New Roman" panose="02020603050405020304" pitchFamily="18" charset="0"/>
                <a:cs typeface="Times New Roman" panose="02020603050405020304" pitchFamily="18" charset="0"/>
              </a:rPr>
              <a:t>The focus of this research is to assess how well the transformer models perform on small, noisy, and imbalanced datasets, addressing the following questions:</a:t>
            </a:r>
          </a:p>
          <a:p>
            <a:pPr marL="666900" lvl="1" indent="-342900">
              <a:buFont typeface="+mj-lt"/>
              <a:buAutoNum type="arabicPeriod"/>
            </a:pPr>
            <a:r>
              <a:rPr lang="en-US" sz="1200" dirty="0">
                <a:latin typeface="Times New Roman" panose="02020603050405020304" pitchFamily="18" charset="0"/>
                <a:cs typeface="Times New Roman" panose="02020603050405020304" pitchFamily="18" charset="0"/>
              </a:rPr>
              <a:t>Can transformer models effectively classify crickets based on their songs?</a:t>
            </a:r>
          </a:p>
          <a:p>
            <a:pPr marL="666900" lvl="1" indent="-342900">
              <a:buFont typeface="+mj-lt"/>
              <a:buAutoNum type="arabicPeriod"/>
            </a:pPr>
            <a:r>
              <a:rPr lang="en-US" sz="1200" dirty="0">
                <a:latin typeface="Times New Roman" panose="02020603050405020304" pitchFamily="18" charset="0"/>
                <a:cs typeface="Times New Roman" panose="02020603050405020304" pitchFamily="18" charset="0"/>
              </a:rPr>
              <a:t>How do transformer models perform on different types of datasets, including small, evenly distributed, and sparsely distributed datasets?</a:t>
            </a:r>
          </a:p>
          <a:p>
            <a:pPr marL="666900" lvl="1" indent="-342900">
              <a:buFont typeface="+mj-lt"/>
              <a:buAutoNum type="arabicPeriod"/>
            </a:pPr>
            <a:r>
              <a:rPr lang="en-US" sz="1200" dirty="0">
                <a:latin typeface="Times New Roman" panose="02020603050405020304" pitchFamily="18" charset="0"/>
                <a:cs typeface="Times New Roman" panose="02020603050405020304" pitchFamily="18" charset="0"/>
              </a:rPr>
              <a:t>What is the comparative performance of transformer models against previously utilized models like SCNNB and LeNet-5?</a:t>
            </a:r>
          </a:p>
          <a:p>
            <a:pPr marL="457200" indent="-45720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1E6E27D2-C42B-22AB-4B21-A3061226927D}"/>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71915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4BA3-7754-7D60-A490-194010983508}"/>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Concepts Used</a:t>
            </a:r>
          </a:p>
        </p:txBody>
      </p:sp>
      <p:sp>
        <p:nvSpPr>
          <p:cNvPr id="3" name="Content Placeholder 2">
            <a:extLst>
              <a:ext uri="{FF2B5EF4-FFF2-40B4-BE49-F238E27FC236}">
                <a16:creationId xmlns:a16="http://schemas.microsoft.com/office/drawing/2014/main" id="{3DD89171-874D-4F08-9C9B-33D42BE2634F}"/>
              </a:ext>
            </a:extLst>
          </p:cNvPr>
          <p:cNvSpPr>
            <a:spLocks noGrp="1"/>
          </p:cNvSpPr>
          <p:nvPr>
            <p:ph idx="1"/>
          </p:nvPr>
        </p:nvSpPr>
        <p:spPr>
          <a:xfrm>
            <a:off x="452604" y="2323364"/>
            <a:ext cx="5562022" cy="3632773"/>
          </a:xfrm>
        </p:spPr>
        <p:txBody>
          <a:bodyPr>
            <a:normAutofit/>
          </a:bodyPr>
          <a:lstStyle/>
          <a:p>
            <a:pPr>
              <a:buFont typeface="Wingdings" pitchFamily="2" charset="2"/>
              <a:buChar char="§"/>
            </a:pPr>
            <a:r>
              <a:rPr lang="en-US" sz="1400" dirty="0">
                <a:latin typeface="Times New Roman" panose="02020603050405020304" pitchFamily="18" charset="0"/>
                <a:cs typeface="Times New Roman" panose="02020603050405020304" pitchFamily="18" charset="0"/>
              </a:rPr>
              <a:t>Transformers utilize attention mechanism which enables capturing long-range dependencies in the input data efficiently. </a:t>
            </a:r>
          </a:p>
          <a:p>
            <a:pPr marL="0" indent="0">
              <a:buNone/>
            </a:pPr>
            <a:endParaRPr lang="en-US" sz="14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Long-range dependencies refer to relationships or connections between distant elements in a sequence or data set.</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Attention is a mechanism in neural networks that allows models to focus on specific parts of the input data (such as words in a sentence or pixels in an image) by assigning different weights to different parts of the input, emphasizing the most relevant information. </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set of attention scores are calculated between each pair of tokens in the sequence (calculated using dot product) and then used to compute a weighted sum of the corresponding token embeddings. </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Multi-headed attention is an extension of self-attention, which allows the model to capture diverse patterns and dependencies in the input data in different contexts. </a:t>
            </a:r>
          </a:p>
        </p:txBody>
      </p:sp>
      <p:sp>
        <p:nvSpPr>
          <p:cNvPr id="5" name="Slide Number Placeholder 4">
            <a:extLst>
              <a:ext uri="{FF2B5EF4-FFF2-40B4-BE49-F238E27FC236}">
                <a16:creationId xmlns:a16="http://schemas.microsoft.com/office/drawing/2014/main" id="{7BA634CF-8826-8248-0AD5-043E370CA60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4" name="TextBox 3">
            <a:extLst>
              <a:ext uri="{FF2B5EF4-FFF2-40B4-BE49-F238E27FC236}">
                <a16:creationId xmlns:a16="http://schemas.microsoft.com/office/drawing/2014/main" id="{49529FE7-3E6D-19D4-DB33-97EB47F1F081}"/>
              </a:ext>
            </a:extLst>
          </p:cNvPr>
          <p:cNvSpPr txBox="1"/>
          <p:nvPr/>
        </p:nvSpPr>
        <p:spPr>
          <a:xfrm>
            <a:off x="452604" y="1863306"/>
            <a:ext cx="236823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Transformers:</a:t>
            </a:r>
          </a:p>
        </p:txBody>
      </p:sp>
      <p:pic>
        <p:nvPicPr>
          <p:cNvPr id="7" name="Picture 6">
            <a:extLst>
              <a:ext uri="{FF2B5EF4-FFF2-40B4-BE49-F238E27FC236}">
                <a16:creationId xmlns:a16="http://schemas.microsoft.com/office/drawing/2014/main" id="{E956DDCE-9F2E-37E2-98AD-87AAB7DB716C}"/>
              </a:ext>
            </a:extLst>
          </p:cNvPr>
          <p:cNvPicPr>
            <a:picLocks noChangeAspect="1"/>
          </p:cNvPicPr>
          <p:nvPr/>
        </p:nvPicPr>
        <p:blipFill>
          <a:blip r:embed="rId2"/>
          <a:stretch>
            <a:fillRect/>
          </a:stretch>
        </p:blipFill>
        <p:spPr>
          <a:xfrm>
            <a:off x="7500069" y="1863306"/>
            <a:ext cx="2844296" cy="3923554"/>
          </a:xfrm>
          <a:prstGeom prst="rect">
            <a:avLst/>
          </a:prstGeom>
        </p:spPr>
      </p:pic>
      <p:sp>
        <p:nvSpPr>
          <p:cNvPr id="8" name="TextBox 7">
            <a:extLst>
              <a:ext uri="{FF2B5EF4-FFF2-40B4-BE49-F238E27FC236}">
                <a16:creationId xmlns:a16="http://schemas.microsoft.com/office/drawing/2014/main" id="{C1329DE3-6AFB-1A85-5C83-6CB1E147F6DF}"/>
              </a:ext>
            </a:extLst>
          </p:cNvPr>
          <p:cNvSpPr txBox="1"/>
          <p:nvPr/>
        </p:nvSpPr>
        <p:spPr>
          <a:xfrm>
            <a:off x="7217029" y="5895031"/>
            <a:ext cx="3410375" cy="215444"/>
          </a:xfrm>
          <a:prstGeom prst="rect">
            <a:avLst/>
          </a:prstGeom>
          <a:noFill/>
        </p:spPr>
        <p:txBody>
          <a:bodyPr wrap="square" rtlCol="0">
            <a:spAutoFit/>
          </a:bodyPr>
          <a:lstStyle/>
          <a:p>
            <a:pPr algn="ctr"/>
            <a:r>
              <a:rPr lang="en-US" sz="800" i="1" kern="0" dirty="0">
                <a:effectLst/>
                <a:latin typeface="Times New Roman" panose="02020603050405020304" pitchFamily="18" charset="0"/>
                <a:ea typeface="Times New Roman" panose="02020603050405020304" pitchFamily="18" charset="0"/>
              </a:rPr>
              <a:t>Transformer Architecture. Left is encoder and right is decoder[4].</a:t>
            </a:r>
            <a:endParaRPr lang="en-US" sz="800" dirty="0"/>
          </a:p>
        </p:txBody>
      </p:sp>
    </p:spTree>
    <p:extLst>
      <p:ext uri="{BB962C8B-B14F-4D97-AF65-F5344CB8AC3E}">
        <p14:creationId xmlns:p14="http://schemas.microsoft.com/office/powerpoint/2010/main" val="358973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56DE2AE-63AE-1FC2-CEF5-F8146AC6234E}"/>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3" name="Picture 2">
            <a:extLst>
              <a:ext uri="{FF2B5EF4-FFF2-40B4-BE49-F238E27FC236}">
                <a16:creationId xmlns:a16="http://schemas.microsoft.com/office/drawing/2014/main" id="{E6EF7262-6DD5-806B-4C2E-58345C64EAC3}"/>
              </a:ext>
            </a:extLst>
          </p:cNvPr>
          <p:cNvPicPr>
            <a:picLocks noChangeAspect="1"/>
          </p:cNvPicPr>
          <p:nvPr/>
        </p:nvPicPr>
        <p:blipFill>
          <a:blip r:embed="rId2"/>
          <a:stretch>
            <a:fillRect/>
          </a:stretch>
        </p:blipFill>
        <p:spPr>
          <a:xfrm>
            <a:off x="513100" y="2439912"/>
            <a:ext cx="4362921" cy="1617213"/>
          </a:xfrm>
          <a:prstGeom prst="rect">
            <a:avLst/>
          </a:prstGeom>
        </p:spPr>
      </p:pic>
      <p:sp>
        <p:nvSpPr>
          <p:cNvPr id="4" name="TextBox 3">
            <a:extLst>
              <a:ext uri="{FF2B5EF4-FFF2-40B4-BE49-F238E27FC236}">
                <a16:creationId xmlns:a16="http://schemas.microsoft.com/office/drawing/2014/main" id="{2A76CE41-7709-CC2B-E07D-B0003EE96CF7}"/>
              </a:ext>
            </a:extLst>
          </p:cNvPr>
          <p:cNvSpPr txBox="1"/>
          <p:nvPr/>
        </p:nvSpPr>
        <p:spPr>
          <a:xfrm>
            <a:off x="6557119" y="4907272"/>
            <a:ext cx="4273010" cy="215444"/>
          </a:xfrm>
          <a:prstGeom prst="rect">
            <a:avLst/>
          </a:prstGeom>
          <a:noFill/>
        </p:spPr>
        <p:txBody>
          <a:bodyPr wrap="square" rtlCol="0">
            <a:spAutoFit/>
          </a:bodyPr>
          <a:lstStyle/>
          <a:p>
            <a:pPr algn="ctr"/>
            <a:r>
              <a:rPr lang="en-US" sz="800" i="1" dirty="0">
                <a:latin typeface="Times New Roman" panose="02020603050405020304" pitchFamily="18" charset="0"/>
                <a:cs typeface="Times New Roman" panose="02020603050405020304" pitchFamily="18" charset="0"/>
              </a:rPr>
              <a:t>Architecture of encoder transformer[5].</a:t>
            </a:r>
          </a:p>
        </p:txBody>
      </p:sp>
      <p:pic>
        <p:nvPicPr>
          <p:cNvPr id="5" name="Picture 4">
            <a:extLst>
              <a:ext uri="{FF2B5EF4-FFF2-40B4-BE49-F238E27FC236}">
                <a16:creationId xmlns:a16="http://schemas.microsoft.com/office/drawing/2014/main" id="{0B40FC75-3330-A1D4-E608-6D4C46B1B56F}"/>
              </a:ext>
            </a:extLst>
          </p:cNvPr>
          <p:cNvPicPr>
            <a:picLocks noChangeAspect="1"/>
          </p:cNvPicPr>
          <p:nvPr/>
        </p:nvPicPr>
        <p:blipFill>
          <a:blip r:embed="rId3"/>
          <a:stretch>
            <a:fillRect/>
          </a:stretch>
        </p:blipFill>
        <p:spPr>
          <a:xfrm>
            <a:off x="6281073" y="1860610"/>
            <a:ext cx="4001181" cy="2775819"/>
          </a:xfrm>
          <a:prstGeom prst="rect">
            <a:avLst/>
          </a:prstGeom>
        </p:spPr>
      </p:pic>
      <p:sp>
        <p:nvSpPr>
          <p:cNvPr id="8" name="TextBox 7">
            <a:extLst>
              <a:ext uri="{FF2B5EF4-FFF2-40B4-BE49-F238E27FC236}">
                <a16:creationId xmlns:a16="http://schemas.microsoft.com/office/drawing/2014/main" id="{4CFE229B-989F-0125-F0A3-D699B02CF204}"/>
              </a:ext>
            </a:extLst>
          </p:cNvPr>
          <p:cNvSpPr txBox="1"/>
          <p:nvPr/>
        </p:nvSpPr>
        <p:spPr>
          <a:xfrm>
            <a:off x="603011" y="4907272"/>
            <a:ext cx="4273010" cy="338554"/>
          </a:xfrm>
          <a:prstGeom prst="rect">
            <a:avLst/>
          </a:prstGeom>
          <a:noFill/>
        </p:spPr>
        <p:txBody>
          <a:bodyPr wrap="square" rtlCol="0">
            <a:spAutoFit/>
          </a:bodyPr>
          <a:lstStyle/>
          <a:p>
            <a:pPr algn="ctr"/>
            <a:r>
              <a:rPr lang="en-US" sz="800" i="1" dirty="0">
                <a:latin typeface="Times New Roman" panose="02020603050405020304" pitchFamily="18" charset="0"/>
                <a:cs typeface="Times New Roman" panose="02020603050405020304" pitchFamily="18" charset="0"/>
              </a:rPr>
              <a:t>Attention mechanism: The word ‘bank’ is influenced by terms ‘swam’ and ‘river’. Thickness represent the relevance[5].</a:t>
            </a:r>
          </a:p>
        </p:txBody>
      </p:sp>
    </p:spTree>
    <p:extLst>
      <p:ext uri="{BB962C8B-B14F-4D97-AF65-F5344CB8AC3E}">
        <p14:creationId xmlns:p14="http://schemas.microsoft.com/office/powerpoint/2010/main" val="52662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14151</TotalTime>
  <Words>4550</Words>
  <Application>Microsoft Macintosh PowerPoint</Application>
  <PresentationFormat>Widescreen</PresentationFormat>
  <Paragraphs>381</Paragraphs>
  <Slides>47</Slides>
  <Notes>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Arial</vt:lpstr>
      <vt:lpstr>Gill Sans MT</vt:lpstr>
      <vt:lpstr>Times New Roman</vt:lpstr>
      <vt:lpstr>Wingdings</vt:lpstr>
      <vt:lpstr>Wingdings 2</vt:lpstr>
      <vt:lpstr>Dividend</vt:lpstr>
      <vt:lpstr>Cricket song classification using transformers</vt:lpstr>
      <vt:lpstr>Content</vt:lpstr>
      <vt:lpstr>Introduction</vt:lpstr>
      <vt:lpstr>Motivation </vt:lpstr>
      <vt:lpstr>PowerPoint Presentation</vt:lpstr>
      <vt:lpstr>background</vt:lpstr>
      <vt:lpstr>Problem Statement</vt:lpstr>
      <vt:lpstr>Concepts Used</vt:lpstr>
      <vt:lpstr>PowerPoint Presentation</vt:lpstr>
      <vt:lpstr>Concepts Used</vt:lpstr>
      <vt:lpstr>Concepts Used</vt:lpstr>
      <vt:lpstr>methods</vt:lpstr>
      <vt:lpstr>Dataset</vt:lpstr>
      <vt:lpstr>PowerPoint Presentation</vt:lpstr>
      <vt:lpstr>PowerPoint Presentation</vt:lpstr>
      <vt:lpstr>PowerPoint Presentation</vt:lpstr>
      <vt:lpstr>PowerPoint Presentation</vt:lpstr>
      <vt:lpstr>Feature Extraction</vt:lpstr>
      <vt:lpstr>Dimensionality reduction</vt:lpstr>
      <vt:lpstr>Model Configuration</vt:lpstr>
      <vt:lpstr>Continue..</vt:lpstr>
      <vt:lpstr>experiments</vt:lpstr>
      <vt:lpstr>Species Dataset</vt:lpstr>
      <vt:lpstr>PowerPoint Presentation</vt:lpstr>
      <vt:lpstr>Genus Dataset</vt:lpstr>
      <vt:lpstr>PowerPoint Presentation</vt:lpstr>
      <vt:lpstr>Results and Analysis</vt:lpstr>
      <vt:lpstr>t-SNE Plot</vt:lpstr>
      <vt:lpstr>T-sne plot analysis</vt:lpstr>
      <vt:lpstr>Experimental results (Species dataset)</vt:lpstr>
      <vt:lpstr>PowerPoint Presentation</vt:lpstr>
      <vt:lpstr>PowerPoint Presentation</vt:lpstr>
      <vt:lpstr>Experimental results (Genus dataset)</vt:lpstr>
      <vt:lpstr>PowerPoint Presentation</vt:lpstr>
      <vt:lpstr>PowerPoint Presentation</vt:lpstr>
      <vt:lpstr>PowerPoint Presentation</vt:lpstr>
      <vt:lpstr>Discussion and Conclusion</vt:lpstr>
      <vt:lpstr>Discussion</vt:lpstr>
      <vt:lpstr>Continue..</vt:lpstr>
      <vt:lpstr>PowerPoint Presentation</vt:lpstr>
      <vt:lpstr>PowerPoint Presentation</vt:lpstr>
      <vt:lpstr>conclusion</vt:lpstr>
      <vt:lpstr>Acknowledgements</vt:lpstr>
      <vt:lpstr>Reference</vt:lpstr>
      <vt:lpstr>Thank you (Any 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classification of  Cricket Songs</dc:title>
  <dc:creator>Shree, Tanu</dc:creator>
  <cp:lastModifiedBy>Shree, Tanu</cp:lastModifiedBy>
  <cp:revision>56</cp:revision>
  <dcterms:created xsi:type="dcterms:W3CDTF">2023-02-02T21:47:18Z</dcterms:created>
  <dcterms:modified xsi:type="dcterms:W3CDTF">2024-03-04T06:15:22Z</dcterms:modified>
</cp:coreProperties>
</file>